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69" r:id="rId3"/>
    <p:sldId id="259" r:id="rId4"/>
    <p:sldId id="268" r:id="rId5"/>
    <p:sldId id="309" r:id="rId6"/>
    <p:sldId id="308" r:id="rId7"/>
    <p:sldId id="260" r:id="rId8"/>
    <p:sldId id="261" r:id="rId9"/>
    <p:sldId id="264" r:id="rId10"/>
    <p:sldId id="265" r:id="rId11"/>
    <p:sldId id="266" r:id="rId12"/>
    <p:sldId id="328" r:id="rId13"/>
    <p:sldId id="329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649EA-C364-4CC1-98A3-84F5CAA6E10C}" type="datetimeFigureOut">
              <a:rPr lang="pt-PT" smtClean="0"/>
              <a:pPr/>
              <a:t>1/26/17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34A4E-2193-4170-8832-09BED7B2F63D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853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D81D-CE88-4C6F-993D-7E3C6C695244}" type="datetime1">
              <a:rPr lang="en-US" smtClean="0"/>
              <a:pPr/>
              <a:t>1/26/17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850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7877-FB90-405C-B6B1-2E4A1B847D26}" type="datetime1">
              <a:rPr lang="en-US" smtClean="0"/>
              <a:pPr/>
              <a:t>1/26/17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9891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61D8B-5A15-4AD6-A461-48081B7D70E6}" type="datetime1">
              <a:rPr lang="en-US" smtClean="0"/>
              <a:pPr/>
              <a:t>1/26/17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5397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06C3-5C4A-4170-9E97-24882CDFACC1}" type="datetime1">
              <a:rPr lang="en-US" smtClean="0"/>
              <a:pPr/>
              <a:t>1/26/17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4281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128D-A510-49D7-8FDD-0D998132774E}" type="datetime1">
              <a:rPr lang="en-US" smtClean="0"/>
              <a:pPr/>
              <a:t>1/26/17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06123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F666-E131-4CBA-9C3F-A6528A0C4285}" type="datetime1">
              <a:rPr lang="en-US" smtClean="0"/>
              <a:pPr/>
              <a:t>1/26/17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7768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7104-3F07-4D2E-957D-C7AC4F2834A2}" type="datetime1">
              <a:rPr lang="en-US" smtClean="0"/>
              <a:pPr/>
              <a:t>1/26/17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6810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DF03-4D66-4E2D-B53F-03989A8DEA23}" type="datetime1">
              <a:rPr lang="en-US" smtClean="0"/>
              <a:pPr/>
              <a:t>1/26/17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735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26E4-152A-4BB4-8ED8-2FAD2E44AEFC}" type="datetime1">
              <a:rPr lang="en-US" smtClean="0"/>
              <a:pPr/>
              <a:t>1/26/17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10025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F3A2-B74A-40C1-9AB3-DB3459B54AD0}" type="datetime1">
              <a:rPr lang="en-US" smtClean="0"/>
              <a:pPr/>
              <a:t>1/26/17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5011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D1DE5-6967-48F2-B138-94DBF2924F7A}" type="datetime1">
              <a:rPr lang="en-US" smtClean="0"/>
              <a:pPr/>
              <a:t>1/26/17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5423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BE044-E837-41BB-B96D-23511A6096FD}" type="datetime1">
              <a:rPr lang="en-US" smtClean="0"/>
              <a:pPr/>
              <a:t>1/26/17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D943B-C12A-7C49-9D89-9F1862887018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7670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3857029"/>
            <a:ext cx="9143999" cy="1949096"/>
          </a:xfrm>
        </p:spPr>
        <p:txBody>
          <a:bodyPr>
            <a:noAutofit/>
          </a:bodyPr>
          <a:lstStyle/>
          <a:p>
            <a:r>
              <a:rPr lang="pt-PT" sz="1800" b="1" dirty="0">
                <a:solidFill>
                  <a:schemeClr val="tx2">
                    <a:lumMod val="75000"/>
                  </a:schemeClr>
                </a:solidFill>
              </a:rPr>
              <a:t>CISCOS - Centro de Investigação em Saúde Comunitária</a:t>
            </a:r>
            <a:endParaRPr lang="pt-PT" sz="1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t-PT" sz="1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Responsável </a:t>
            </a:r>
            <a:r>
              <a:rPr lang="pt-PT" sz="1800" b="1" dirty="0">
                <a:solidFill>
                  <a:schemeClr val="tx2">
                    <a:lumMod val="75000"/>
                  </a:schemeClr>
                </a:solidFill>
              </a:rPr>
              <a:t>da </a:t>
            </a:r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equipa </a:t>
            </a:r>
            <a:r>
              <a:rPr lang="pt-PT" sz="1800" b="1" dirty="0">
                <a:solidFill>
                  <a:schemeClr val="tx2">
                    <a:lumMod val="75000"/>
                  </a:schemeClr>
                </a:solidFill>
              </a:rPr>
              <a:t>de avaliação</a:t>
            </a:r>
          </a:p>
          <a:p>
            <a:r>
              <a:rPr lang="pt-PT" sz="1800" b="1" dirty="0">
                <a:solidFill>
                  <a:schemeClr val="tx2">
                    <a:lumMod val="75000"/>
                  </a:schemeClr>
                </a:solidFill>
              </a:rPr>
              <a:t>Prof. Doutor António Jorge Cabral</a:t>
            </a:r>
          </a:p>
          <a:p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20 </a:t>
            </a:r>
            <a:r>
              <a:rPr lang="pt-PT" sz="1800" b="1" dirty="0">
                <a:solidFill>
                  <a:schemeClr val="tx2">
                    <a:lumMod val="75000"/>
                  </a:schemeClr>
                </a:solidFill>
              </a:rPr>
              <a:t>de abril - 27 </a:t>
            </a:r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agosto 2016</a:t>
            </a:r>
            <a:endParaRPr lang="pt-PT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 Box 73"/>
          <p:cNvSpPr txBox="1">
            <a:spLocks noChangeArrowheads="1"/>
          </p:cNvSpPr>
          <p:nvPr/>
        </p:nvSpPr>
        <p:spPr bwMode="auto">
          <a:xfrm>
            <a:off x="1" y="1166204"/>
            <a:ext cx="9144000" cy="243143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PT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São Tomé e Príncipe</a:t>
            </a: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spcBef>
                <a:spcPct val="50000"/>
              </a:spcBef>
              <a:defRPr/>
            </a:pP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AVALIAÇÃO  DO PROGRAMA  “SAÚDE PARA TODOS”</a:t>
            </a:r>
          </a:p>
          <a:p>
            <a:pPr algn="ctr">
              <a:spcBef>
                <a:spcPct val="50000"/>
              </a:spcBef>
              <a:defRPr/>
            </a:pP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EXECUTADO PELO INSTITUTO MARQUÊS DE VALLE FLOR</a:t>
            </a: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spcBef>
                <a:spcPct val="50000"/>
              </a:spcBef>
              <a:defRPr/>
            </a:pP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EM SÃO TOMÉ E PRÍNCIPE</a:t>
            </a: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spcBef>
                <a:spcPct val="50000"/>
              </a:spcBef>
              <a:defRPr/>
            </a:pP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2005-2015 </a:t>
            </a:r>
            <a:endParaRPr lang="pt-PT" sz="1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375" y="5803101"/>
            <a:ext cx="1244845" cy="906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9938" name="AutoShape 2" descr="Resultado de imagem para instituto camões simbo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39940" name="AutoShape 4" descr="Resultado de imagem para instituto camões simbo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39942" name="AutoShape 6" descr="Resultado de imagem para instituto camões simbo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39943" name="Picture 7" descr="C:\Users\Lurdes\Desktop\I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4708" y="5757405"/>
            <a:ext cx="799166" cy="997963"/>
          </a:xfrm>
          <a:prstGeom prst="rect">
            <a:avLst/>
          </a:prstGeom>
          <a:noFill/>
        </p:spPr>
      </p:pic>
      <p:pic>
        <p:nvPicPr>
          <p:cNvPr id="39944" name="Picture 8" descr="C:\Users\Lurdes\Desktop\IMV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18384" y="5837852"/>
            <a:ext cx="1733160" cy="837068"/>
          </a:xfrm>
          <a:prstGeom prst="rect">
            <a:avLst/>
          </a:prstGeom>
          <a:noFill/>
        </p:spPr>
      </p:pic>
      <p:pic>
        <p:nvPicPr>
          <p:cNvPr id="10" name="Imagem 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200000">
            <a:off x="490022" y="-490023"/>
            <a:ext cx="1256719" cy="223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0402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2381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PT" sz="2400" b="1" dirty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</a:rPr>
              <a:t>nexistência </a:t>
            </a:r>
            <a:r>
              <a:rPr lang="pt-PT" sz="2400" b="1" dirty="0">
                <a:solidFill>
                  <a:schemeClr val="tx2">
                    <a:lumMod val="75000"/>
                  </a:schemeClr>
                </a:solidFill>
              </a:rPr>
              <a:t>de instrumentos de acompanhamento </a:t>
            </a: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</a:rPr>
              <a:t>regular e político</a:t>
            </a:r>
            <a:endParaRPr lang="pt-PT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t-PT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</a:rPr>
              <a:t>Ausência </a:t>
            </a:r>
            <a:r>
              <a:rPr lang="pt-PT" sz="2400" b="1" dirty="0">
                <a:solidFill>
                  <a:schemeClr val="tx2">
                    <a:lumMod val="75000"/>
                  </a:schemeClr>
                </a:solidFill>
              </a:rPr>
              <a:t>de monitorização </a:t>
            </a:r>
            <a:r>
              <a:rPr lang="pt-PT" sz="2400" dirty="0">
                <a:solidFill>
                  <a:schemeClr val="tx2">
                    <a:lumMod val="75000"/>
                  </a:schemeClr>
                </a:solidFill>
              </a:rPr>
              <a:t>do globalmente </a:t>
            </a:r>
            <a:r>
              <a:rPr lang="pt-PT" sz="2400" dirty="0" smtClean="0">
                <a:solidFill>
                  <a:schemeClr val="tx2">
                    <a:lumMod val="75000"/>
                  </a:schemeClr>
                </a:solidFill>
              </a:rPr>
              <a:t>acordado</a:t>
            </a:r>
            <a:endParaRPr lang="pt-PT" sz="24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t-PT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PT" sz="2400" dirty="0" smtClean="0">
                <a:solidFill>
                  <a:schemeClr val="tx2">
                    <a:lumMod val="75000"/>
                  </a:schemeClr>
                </a:solidFill>
              </a:rPr>
              <a:t>Governação </a:t>
            </a:r>
            <a:r>
              <a:rPr lang="pt-PT" sz="2400" dirty="0">
                <a:solidFill>
                  <a:schemeClr val="tx2">
                    <a:lumMod val="75000"/>
                  </a:schemeClr>
                </a:solidFill>
              </a:rPr>
              <a:t>do </a:t>
            </a:r>
            <a:r>
              <a:rPr lang="pt-PT" sz="2400" dirty="0" smtClean="0">
                <a:solidFill>
                  <a:schemeClr val="tx2">
                    <a:lumMod val="75000"/>
                  </a:schemeClr>
                </a:solidFill>
              </a:rPr>
              <a:t>Programa inicial correta </a:t>
            </a:r>
            <a:r>
              <a:rPr lang="pt-PT" sz="2400" dirty="0">
                <a:solidFill>
                  <a:schemeClr val="tx2">
                    <a:lumMod val="75000"/>
                  </a:schemeClr>
                </a:solidFill>
              </a:rPr>
              <a:t>e </a:t>
            </a:r>
            <a:r>
              <a:rPr lang="pt-PT" sz="2400" dirty="0" smtClean="0">
                <a:solidFill>
                  <a:schemeClr val="tx2">
                    <a:lumMod val="75000"/>
                  </a:schemeClr>
                </a:solidFill>
              </a:rPr>
              <a:t>adequada</a:t>
            </a:r>
            <a:r>
              <a:rPr lang="pt-PT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PT" sz="2400" dirty="0" smtClean="0">
                <a:solidFill>
                  <a:schemeClr val="tx2">
                    <a:lumMod val="75000"/>
                  </a:schemeClr>
                </a:solidFill>
              </a:rPr>
              <a:t>pelo </a:t>
            </a: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</a:rPr>
              <a:t>IMVF</a:t>
            </a: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</a:rPr>
              <a:t>para</a:t>
            </a: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</a:rPr>
              <a:t>progressiva apropriação das </a:t>
            </a:r>
            <a:r>
              <a:rPr lang="pt-PT" sz="2400" b="1" dirty="0">
                <a:solidFill>
                  <a:schemeClr val="tx2">
                    <a:lumMod val="75000"/>
                  </a:schemeClr>
                </a:solidFill>
              </a:rPr>
              <a:t>atividades </a:t>
            </a: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</a:rPr>
              <a:t>do MS </a:t>
            </a:r>
            <a:r>
              <a:rPr lang="pt-PT" sz="2400" dirty="0" smtClean="0">
                <a:solidFill>
                  <a:schemeClr val="tx2">
                    <a:lumMod val="75000"/>
                  </a:schemeClr>
                </a:solidFill>
              </a:rPr>
              <a:t>(o qual não </a:t>
            </a:r>
            <a:r>
              <a:rPr lang="pt-PT" sz="2400" dirty="0" smtClean="0">
                <a:solidFill>
                  <a:schemeClr val="tx2">
                    <a:lumMod val="75000"/>
                  </a:schemeClr>
                </a:solidFill>
              </a:rPr>
              <a:t>cumpre responsabilidades </a:t>
            </a:r>
            <a:r>
              <a:rPr lang="pt-PT" sz="2400" dirty="0">
                <a:solidFill>
                  <a:schemeClr val="tx2">
                    <a:lumMod val="75000"/>
                  </a:schemeClr>
                </a:solidFill>
              </a:rPr>
              <a:t>institucionais </a:t>
            </a:r>
            <a:r>
              <a:rPr lang="pt-PT" sz="2400" dirty="0" smtClean="0">
                <a:solidFill>
                  <a:schemeClr val="tx2">
                    <a:lumMod val="75000"/>
                  </a:schemeClr>
                </a:solidFill>
              </a:rPr>
              <a:t>e funcionais)</a:t>
            </a:r>
          </a:p>
          <a:p>
            <a:pPr marL="0" indent="0">
              <a:buNone/>
            </a:pPr>
            <a:endParaRPr lang="pt-PT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</a:rPr>
              <a:t>Falha: </a:t>
            </a: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</a:rPr>
              <a:t>população </a:t>
            </a:r>
            <a:r>
              <a:rPr lang="pt-PT" sz="2400" b="1" dirty="0">
                <a:solidFill>
                  <a:schemeClr val="tx2">
                    <a:lumMod val="75000"/>
                  </a:schemeClr>
                </a:solidFill>
              </a:rPr>
              <a:t>não </a:t>
            </a: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</a:rPr>
              <a:t>identifica o Programa como sendo da </a:t>
            </a:r>
            <a:r>
              <a:rPr lang="pt-PT" sz="2400" b="1" dirty="0">
                <a:solidFill>
                  <a:schemeClr val="tx2">
                    <a:lumMod val="75000"/>
                  </a:schemeClr>
                </a:solidFill>
              </a:rPr>
              <a:t>Cooperação </a:t>
            </a: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</a:rPr>
              <a:t>Portuguesa</a:t>
            </a:r>
            <a:endParaRPr lang="pt-PT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10</a:t>
            </a:fld>
            <a:endParaRPr lang="pt-PT" dirty="0"/>
          </a:p>
        </p:txBody>
      </p:sp>
      <p:sp>
        <p:nvSpPr>
          <p:cNvPr id="6" name="Rectângulo 5"/>
          <p:cNvSpPr/>
          <p:nvPr/>
        </p:nvSpPr>
        <p:spPr>
          <a:xfrm>
            <a:off x="0" y="1094282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Governação: </a:t>
            </a:r>
            <a:r>
              <a:rPr lang="pt-PT" sz="21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deficiências institucionais, funcionais e de imagem</a:t>
            </a:r>
            <a:endParaRPr lang="pt-PT" sz="21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0" y="374755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i="1" dirty="0" smtClean="0">
                <a:solidFill>
                  <a:schemeClr val="tx2">
                    <a:lumMod val="75000"/>
                  </a:schemeClr>
                </a:solidFill>
              </a:rPr>
              <a:t>SAÚDE PARA TODOS</a:t>
            </a:r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</a:rPr>
              <a:t> - 2005-2015/STP</a:t>
            </a:r>
            <a:endParaRPr lang="pt-PT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89252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Intervenção à escala nacional</a:t>
            </a:r>
          </a:p>
          <a:p>
            <a:pPr marL="0" indent="0">
              <a:buNone/>
            </a:pPr>
            <a:endParaRPr lang="pt-PT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charset="2"/>
              <a:buChar char="ü"/>
            </a:pP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Relevante</a:t>
            </a:r>
          </a:p>
          <a:p>
            <a:pPr lvl="1">
              <a:buFont typeface="Wingdings" charset="2"/>
              <a:buChar char="ü"/>
            </a:pP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ara determinantes e necessidades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saúde</a:t>
            </a:r>
          </a:p>
          <a:p>
            <a:pPr lvl="1">
              <a:buFont typeface="Wingdings" charset="2"/>
              <a:buChar char="ü"/>
            </a:pPr>
            <a:endParaRPr lang="pt-PT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charset="2"/>
              <a:buChar char="ü"/>
            </a:pP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CPS eficazes e contributivos para os bons indicadores</a:t>
            </a:r>
            <a:endParaRPr lang="pt-PT" b="1" dirty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Font typeface="Wingdings" charset="2"/>
              <a:buChar char="ü"/>
            </a:pP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Inesperados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 no contexto de pobreza !!!</a:t>
            </a:r>
          </a:p>
          <a:p>
            <a:pPr lvl="1">
              <a:buFont typeface="Wingdings" charset="2"/>
              <a:buChar char="ü"/>
            </a:pPr>
            <a:endParaRPr lang="pt-PT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charset="2"/>
              <a:buChar char="ü"/>
            </a:pP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Eficientes no custo e uso de recursos</a:t>
            </a:r>
            <a:endParaRPr lang="pt-PT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PT" b="1" dirty="0">
                <a:solidFill>
                  <a:schemeClr val="tx2">
                    <a:lumMod val="75000"/>
                  </a:schemeClr>
                </a:solidFill>
              </a:rPr>
              <a:t>NUM AMBIENTE 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DE</a:t>
            </a:r>
          </a:p>
          <a:p>
            <a:pPr marL="0" indent="0">
              <a:lnSpc>
                <a:spcPct val="120000"/>
              </a:lnSpc>
              <a:buNone/>
            </a:pPr>
            <a:endParaRPr lang="pt-PT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pt-PT" b="1" dirty="0">
                <a:solidFill>
                  <a:schemeClr val="tx2">
                    <a:lumMod val="75000"/>
                  </a:schemeClr>
                </a:solidFill>
              </a:rPr>
              <a:t>Ausência de 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política clara 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e de </a:t>
            </a:r>
            <a:r>
              <a:rPr lang="pt-PT" b="1" dirty="0">
                <a:solidFill>
                  <a:schemeClr val="tx2">
                    <a:lumMod val="75000"/>
                  </a:schemeClr>
                </a:solidFill>
              </a:rPr>
              <a:t>recursos n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o </a:t>
            </a:r>
            <a:r>
              <a:rPr lang="pt-PT" b="1" dirty="0">
                <a:solidFill>
                  <a:schemeClr val="tx2">
                    <a:lumMod val="75000"/>
                  </a:schemeClr>
                </a:solidFill>
              </a:rPr>
              <a:t>Sector Saúde</a:t>
            </a:r>
          </a:p>
          <a:p>
            <a:pPr>
              <a:lnSpc>
                <a:spcPct val="120000"/>
              </a:lnSpc>
              <a:buFont typeface="Wingdings" charset="2"/>
              <a:buChar char="ü"/>
            </a:pPr>
            <a:endParaRPr lang="pt-PT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Ineficiência </a:t>
            </a:r>
            <a:r>
              <a:rPr lang="pt-PT" b="1" dirty="0">
                <a:solidFill>
                  <a:schemeClr val="tx2">
                    <a:lumMod val="75000"/>
                  </a:schemeClr>
                </a:solidFill>
              </a:rPr>
              <a:t>da coordenação com a administração de saúde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parcialmente responsável pelos problemas na sustentabilidade e fraca governação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pt-P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11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-76200" y="694874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Avaliação global</a:t>
            </a:r>
            <a:endParaRPr lang="pt-PT" sz="2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0" y="113145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i="1" dirty="0" smtClean="0">
                <a:solidFill>
                  <a:schemeClr val="tx2">
                    <a:lumMod val="75000"/>
                  </a:schemeClr>
                </a:solidFill>
              </a:rPr>
              <a:t>SAÚDE PARA TODOS</a:t>
            </a:r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</a:rPr>
              <a:t> - 2005-2015/STP</a:t>
            </a:r>
            <a:endParaRPr lang="pt-PT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4967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2800" i="1" dirty="0" smtClean="0"/>
              <a:t>Avaliação</a:t>
            </a:r>
            <a:br>
              <a:rPr lang="pt-PT" sz="2800" i="1" dirty="0" smtClean="0"/>
            </a:br>
            <a:r>
              <a:rPr lang="pt-PT" sz="2800" i="1" dirty="0" smtClean="0"/>
              <a:t>SAÚDE PARA TODOS</a:t>
            </a:r>
            <a:r>
              <a:rPr lang="pt-PT" sz="2800" dirty="0"/>
              <a:t> </a:t>
            </a:r>
            <a:r>
              <a:rPr lang="pt-PT" sz="2800" dirty="0" smtClean="0"/>
              <a:t>- 2005-2015/STP</a:t>
            </a:r>
            <a:endParaRPr lang="pt-PT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t-PT" b="1" i="1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PT" b="1" i="1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PT" b="1" i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PT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ontribuiu para dar resposta aos principais problemas e prioridades identificados localmente na área da saúde?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ü"/>
            </a:pPr>
            <a:r>
              <a:rPr lang="pt-PT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pt-PT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esponde </a:t>
            </a:r>
            <a:r>
              <a:rPr lang="pt-PT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aos problemas de saúde prioritários apostando nos CSP</a:t>
            </a:r>
          </a:p>
          <a:p>
            <a:pPr>
              <a:buFont typeface="Wingdings" charset="2"/>
              <a:buChar char="ü"/>
            </a:pPr>
            <a:endParaRPr lang="pt-PT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" charset="2"/>
              <a:buChar char="ü"/>
            </a:pPr>
            <a:r>
              <a:rPr lang="pt-PT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Reforça </a:t>
            </a:r>
            <a:r>
              <a:rPr lang="pt-PT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a cobertura e torna acessível os CPS e cuidados médicos </a:t>
            </a:r>
            <a:r>
              <a:rPr lang="pt-PT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especializados</a:t>
            </a:r>
            <a:endParaRPr lang="pt-PT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8922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2800" i="1" dirty="0"/>
              <a:t>Avaliação</a:t>
            </a:r>
            <a:br>
              <a:rPr lang="pt-PT" sz="2800" i="1" dirty="0"/>
            </a:br>
            <a:r>
              <a:rPr lang="pt-PT" sz="2800" i="1" dirty="0"/>
              <a:t>SAÚDE PARA TODOS</a:t>
            </a:r>
            <a:r>
              <a:rPr lang="pt-PT" sz="2800" dirty="0"/>
              <a:t> - 2005-2015/STP</a:t>
            </a:r>
            <a:endParaRPr lang="pt-PT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pt-PT" sz="2400" b="1" i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pt-PT" sz="2400" b="1" i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pt-PT" sz="2400" b="1" i="1" dirty="0" smtClean="0">
                <a:latin typeface="Arial"/>
                <a:cs typeface="Arial"/>
              </a:rPr>
              <a:t>Modelo de gestão potenciou a implementação e promoveu apropriação, responsabilização mútua e complementaridade?</a:t>
            </a:r>
            <a:endParaRPr lang="pt-PT" sz="2400" b="1" dirty="0" smtClean="0">
              <a:latin typeface="Arial"/>
              <a:cs typeface="Arial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Wingdings" charset="2"/>
              <a:buChar char="ü"/>
            </a:pPr>
            <a:endParaRPr lang="pt-PT" sz="2000" b="1" dirty="0" smtClean="0">
              <a:latin typeface="Arial"/>
              <a:cs typeface="Arial"/>
            </a:endParaRPr>
          </a:p>
          <a:p>
            <a:pPr>
              <a:buFont typeface="Wingdings" charset="2"/>
              <a:buChar char="ü"/>
            </a:pPr>
            <a:r>
              <a:rPr lang="pt-PT" sz="2000" dirty="0" smtClean="0">
                <a:latin typeface="Arial"/>
                <a:cs typeface="Arial"/>
              </a:rPr>
              <a:t>Há </a:t>
            </a:r>
            <a:r>
              <a:rPr lang="pt-PT" sz="2000" b="1" dirty="0">
                <a:latin typeface="Arial"/>
                <a:cs typeface="Arial"/>
              </a:rPr>
              <a:t>a</a:t>
            </a:r>
            <a:r>
              <a:rPr lang="pt-PT" sz="2000" b="1" dirty="0" smtClean="0">
                <a:latin typeface="Arial"/>
                <a:cs typeface="Arial"/>
              </a:rPr>
              <a:t>propriação </a:t>
            </a:r>
            <a:r>
              <a:rPr lang="pt-PT" sz="2000" b="1" dirty="0">
                <a:latin typeface="Arial"/>
                <a:cs typeface="Arial"/>
              </a:rPr>
              <a:t>e responsabilização mútua </a:t>
            </a:r>
            <a:r>
              <a:rPr lang="pt-PT" sz="2000" dirty="0">
                <a:latin typeface="Arial"/>
                <a:cs typeface="Arial"/>
              </a:rPr>
              <a:t>a nível distrital mas </a:t>
            </a:r>
            <a:r>
              <a:rPr lang="pt-PT" sz="2000" dirty="0" smtClean="0">
                <a:latin typeface="Arial"/>
                <a:cs typeface="Arial"/>
              </a:rPr>
              <a:t>que é </a:t>
            </a:r>
            <a:r>
              <a:rPr lang="pt-PT" sz="2000" dirty="0">
                <a:latin typeface="Arial"/>
                <a:cs typeface="Arial"/>
              </a:rPr>
              <a:t>insuficiente nos </a:t>
            </a:r>
            <a:r>
              <a:rPr lang="pt-PT" sz="2000" dirty="0" smtClean="0">
                <a:latin typeface="Arial"/>
                <a:cs typeface="Arial"/>
              </a:rPr>
              <a:t>resultados </a:t>
            </a:r>
            <a:r>
              <a:rPr lang="pt-PT" sz="2000" dirty="0">
                <a:latin typeface="Arial"/>
                <a:cs typeface="Arial"/>
              </a:rPr>
              <a:t>a nível </a:t>
            </a:r>
            <a:r>
              <a:rPr lang="pt-PT" sz="2000" dirty="0" smtClean="0">
                <a:latin typeface="Arial"/>
                <a:cs typeface="Arial"/>
              </a:rPr>
              <a:t>nacional</a:t>
            </a:r>
          </a:p>
          <a:p>
            <a:pPr>
              <a:buFont typeface="Wingdings" charset="2"/>
              <a:buChar char="ü"/>
            </a:pPr>
            <a:endParaRPr lang="pt-PT" sz="2000" dirty="0">
              <a:latin typeface="Arial"/>
              <a:cs typeface="Arial"/>
            </a:endParaRPr>
          </a:p>
          <a:p>
            <a:pPr lvl="0">
              <a:buFont typeface="Wingdings" charset="2"/>
              <a:buChar char="ü"/>
            </a:pPr>
            <a:r>
              <a:rPr lang="pt-PT" sz="2000" b="1" dirty="0">
                <a:latin typeface="Arial"/>
                <a:cs typeface="Arial"/>
              </a:rPr>
              <a:t>Complementaridade</a:t>
            </a:r>
            <a:r>
              <a:rPr lang="pt-PT" sz="2000" dirty="0">
                <a:latin typeface="Arial"/>
                <a:cs typeface="Arial"/>
              </a:rPr>
              <a:t> com </a:t>
            </a:r>
            <a:r>
              <a:rPr lang="pt-PT" sz="2000" dirty="0" smtClean="0">
                <a:latin typeface="Arial"/>
                <a:cs typeface="Arial"/>
              </a:rPr>
              <a:t>parceiros </a:t>
            </a:r>
            <a:r>
              <a:rPr lang="pt-PT" sz="2000" dirty="0">
                <a:latin typeface="Arial"/>
                <a:cs typeface="Arial"/>
              </a:rPr>
              <a:t>dificultada </a:t>
            </a:r>
            <a:r>
              <a:rPr lang="pt-PT" sz="2000" dirty="0" smtClean="0">
                <a:latin typeface="Arial"/>
                <a:cs typeface="Arial"/>
              </a:rPr>
              <a:t>por mecanismos </a:t>
            </a:r>
            <a:r>
              <a:rPr lang="pt-PT" sz="2000" dirty="0">
                <a:latin typeface="Arial"/>
                <a:cs typeface="Arial"/>
              </a:rPr>
              <a:t>institucionais formalmente existentes </a:t>
            </a:r>
            <a:r>
              <a:rPr lang="pt-PT" sz="2000" dirty="0" smtClean="0">
                <a:latin typeface="Arial"/>
                <a:cs typeface="Arial"/>
              </a:rPr>
              <a:t>mas desautorizados </a:t>
            </a:r>
            <a:r>
              <a:rPr lang="pt-PT" sz="2000" dirty="0">
                <a:latin typeface="Arial"/>
                <a:cs typeface="Arial"/>
              </a:rPr>
              <a:t>pela administração de </a:t>
            </a:r>
            <a:r>
              <a:rPr lang="pt-PT" sz="2000" dirty="0" smtClean="0">
                <a:latin typeface="Arial"/>
                <a:cs typeface="Arial"/>
              </a:rPr>
              <a:t>saúde</a:t>
            </a:r>
            <a:endParaRPr lang="pt-PT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1311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2800" i="1" dirty="0"/>
              <a:t>Avaliação</a:t>
            </a:r>
            <a:br>
              <a:rPr lang="pt-PT" sz="2800" i="1" dirty="0"/>
            </a:br>
            <a:r>
              <a:rPr lang="pt-PT" sz="2800" i="1" dirty="0"/>
              <a:t>SAÚDE PARA TODOS</a:t>
            </a:r>
            <a:r>
              <a:rPr lang="pt-PT" sz="2800" dirty="0"/>
              <a:t> - 2005-2015/STP</a:t>
            </a:r>
            <a:endParaRPr lang="pt-PT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i="1" dirty="0" smtClean="0">
              <a:latin typeface="Arial"/>
              <a:ea typeface="Calibri" pitchFamily="34" charset="0"/>
              <a:cs typeface="Arial"/>
            </a:endParaRP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i="1" dirty="0" smtClean="0">
                <a:latin typeface="Arial"/>
                <a:ea typeface="Calibri" pitchFamily="34" charset="0"/>
                <a:cs typeface="Arial"/>
              </a:rPr>
              <a:t>M</a:t>
            </a:r>
            <a:r>
              <a:rPr kumimoji="0" lang="pt-PT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itchFamily="34" charset="0"/>
                <a:cs typeface="Arial"/>
              </a:rPr>
              <a:t>odelo de financiamento </a:t>
            </a:r>
            <a:r>
              <a:rPr lang="pt-PT" sz="2400" b="1" i="1" dirty="0">
                <a:latin typeface="Arial"/>
                <a:ea typeface="Calibri" pitchFamily="34" charset="0"/>
                <a:cs typeface="Arial"/>
              </a:rPr>
              <a:t>c</a:t>
            </a:r>
            <a:r>
              <a:rPr kumimoji="0" lang="pt-PT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itchFamily="34" charset="0"/>
                <a:cs typeface="Arial"/>
              </a:rPr>
              <a:t>ontribuiu para a melhoria da qualidade do acesso aos serviços básicos de saúde, nomeadamente dos grupos mais desfavorecidos da população?</a:t>
            </a:r>
            <a:endParaRPr kumimoji="0" lang="pt-PT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18" charset="0"/>
              <a:cs typeface="Arial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pt-PT" dirty="0">
                <a:latin typeface="Arial"/>
                <a:cs typeface="Arial"/>
              </a:rPr>
              <a:t>Desembolso regular de tranches orçamentais </a:t>
            </a:r>
            <a:r>
              <a:rPr lang="pt-PT" dirty="0" smtClean="0">
                <a:latin typeface="Arial"/>
                <a:cs typeface="Arial"/>
              </a:rPr>
              <a:t>permite </a:t>
            </a:r>
            <a:r>
              <a:rPr lang="pt-PT" dirty="0">
                <a:latin typeface="Arial"/>
                <a:cs typeface="Arial"/>
              </a:rPr>
              <a:t>aquisições e contratações nas melhores </a:t>
            </a:r>
            <a:r>
              <a:rPr lang="pt-PT" dirty="0" smtClean="0">
                <a:latin typeface="Arial"/>
                <a:cs typeface="Arial"/>
              </a:rPr>
              <a:t>condições</a:t>
            </a:r>
            <a:endParaRPr lang="pt-PT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endParaRPr lang="pt-PT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pt-PT" dirty="0">
                <a:latin typeface="Arial"/>
                <a:cs typeface="Arial"/>
              </a:rPr>
              <a:t>F</a:t>
            </a:r>
            <a:r>
              <a:rPr lang="pt-PT" dirty="0" smtClean="0">
                <a:latin typeface="Arial"/>
                <a:cs typeface="Arial"/>
              </a:rPr>
              <a:t>undo </a:t>
            </a:r>
            <a:r>
              <a:rPr lang="pt-PT" dirty="0">
                <a:latin typeface="Arial"/>
                <a:cs typeface="Arial"/>
              </a:rPr>
              <a:t>de gestão das receitas com venda de medicamentos nos CSP cobre despesas das </a:t>
            </a:r>
            <a:r>
              <a:rPr lang="pt-PT" dirty="0" smtClean="0">
                <a:latin typeface="Arial"/>
                <a:cs typeface="Arial"/>
              </a:rPr>
              <a:t>administração local </a:t>
            </a:r>
            <a:r>
              <a:rPr lang="pt-PT" dirty="0">
                <a:latin typeface="Arial"/>
                <a:cs typeface="Arial"/>
              </a:rPr>
              <a:t>de saúde </a:t>
            </a:r>
            <a:r>
              <a:rPr lang="pt-PT" dirty="0" smtClean="0">
                <a:latin typeface="Arial"/>
                <a:cs typeface="Arial"/>
              </a:rPr>
              <a:t>não </a:t>
            </a:r>
            <a:r>
              <a:rPr lang="pt-PT" dirty="0">
                <a:latin typeface="Arial"/>
                <a:cs typeface="Arial"/>
              </a:rPr>
              <a:t>satisfeitas pelo orçamento do </a:t>
            </a:r>
            <a:r>
              <a:rPr lang="pt-PT" dirty="0" smtClean="0">
                <a:latin typeface="Arial"/>
                <a:cs typeface="Arial"/>
              </a:rPr>
              <a:t>MS</a:t>
            </a:r>
            <a:endParaRPr lang="pt-PT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endParaRPr lang="pt-PT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pt-PT" dirty="0">
                <a:latin typeface="Arial"/>
                <a:cs typeface="Arial"/>
              </a:rPr>
              <a:t>Boa relação custo e produção das missões de especialidades conseguida com apoio dos hospitais </a:t>
            </a:r>
            <a:r>
              <a:rPr lang="pt-PT" dirty="0" smtClean="0">
                <a:latin typeface="Arial"/>
                <a:cs typeface="Arial"/>
              </a:rPr>
              <a:t>portugueses</a:t>
            </a:r>
            <a:endParaRPr lang="pt-PT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8427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2800" i="1" dirty="0"/>
              <a:t>Avaliação</a:t>
            </a:r>
            <a:br>
              <a:rPr lang="pt-PT" sz="2800" i="1" dirty="0"/>
            </a:br>
            <a:r>
              <a:rPr lang="pt-PT" sz="2800" i="1" dirty="0"/>
              <a:t>SAÚDE PARA TODOS</a:t>
            </a:r>
            <a:r>
              <a:rPr lang="pt-PT" sz="2800" dirty="0"/>
              <a:t> - 2005-2015/STP</a:t>
            </a:r>
            <a:endParaRPr lang="pt-PT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kumimoji="0" lang="pt-PT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18" charset="0"/>
              <a:cs typeface="Arial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kumimoji="0" lang="pt-PT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18" charset="0"/>
              <a:cs typeface="Arial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PT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Que mecanismos existiram para assegurar a boa gestão dos recursos assegurando a prestação de contas?</a:t>
            </a:r>
            <a:endParaRPr kumimoji="0" lang="pt-PT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pt-PT" b="1" dirty="0" smtClean="0">
                <a:latin typeface="Arial"/>
                <a:cs typeface="Arial"/>
              </a:rPr>
              <a:t>Regularidade prevista dos relatórios de atividades e financeiros e com partilha MS e IC</a:t>
            </a:r>
            <a:endParaRPr lang="pt-PT" b="1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endParaRPr lang="pt-PT" b="1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pt-PT" b="1" dirty="0">
                <a:latin typeface="Arial"/>
                <a:cs typeface="Arial"/>
              </a:rPr>
              <a:t>A</a:t>
            </a:r>
            <a:r>
              <a:rPr lang="pt-PT" b="1" dirty="0" smtClean="0">
                <a:latin typeface="Arial"/>
                <a:cs typeface="Arial"/>
              </a:rPr>
              <a:t>uditorias </a:t>
            </a:r>
            <a:r>
              <a:rPr lang="pt-PT" b="1" dirty="0">
                <a:latin typeface="Arial"/>
                <a:cs typeface="Arial"/>
              </a:rPr>
              <a:t>internas </a:t>
            </a:r>
            <a:r>
              <a:rPr lang="pt-PT" b="1" dirty="0" smtClean="0">
                <a:latin typeface="Arial"/>
                <a:cs typeface="Arial"/>
              </a:rPr>
              <a:t>regulares</a:t>
            </a:r>
            <a:endParaRPr lang="pt-PT" b="1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endParaRPr lang="pt-PT" b="1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pt-PT" b="1" dirty="0">
                <a:latin typeface="Arial"/>
                <a:cs typeface="Arial"/>
              </a:rPr>
              <a:t>Administrações locais de saúde </a:t>
            </a:r>
            <a:r>
              <a:rPr lang="pt-PT" b="1" dirty="0" smtClean="0">
                <a:latin typeface="Arial"/>
                <a:cs typeface="Arial"/>
              </a:rPr>
              <a:t>informadas regularmente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0995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2400" i="1" dirty="0"/>
              <a:t>Avaliação</a:t>
            </a:r>
            <a:br>
              <a:rPr lang="pt-PT" sz="2400" i="1" dirty="0"/>
            </a:br>
            <a:r>
              <a:rPr lang="pt-PT" sz="2400" i="1" dirty="0"/>
              <a:t>SAÚDE PARA TODOS</a:t>
            </a:r>
            <a:r>
              <a:rPr lang="pt-PT" sz="2400" dirty="0"/>
              <a:t> - 2005-2015/</a:t>
            </a:r>
            <a:r>
              <a:rPr lang="pt-PT" sz="2400" dirty="0" smtClean="0"/>
              <a:t>STP</a:t>
            </a:r>
            <a:br>
              <a:rPr lang="pt-PT" sz="2400" dirty="0" smtClean="0"/>
            </a:br>
            <a:r>
              <a:rPr lang="pt-PT" sz="2400" dirty="0" smtClean="0"/>
              <a:t>Que resultados/efeitos foram alcançados?</a:t>
            </a:r>
            <a:endParaRPr lang="pt-PT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dirty="0" smtClean="0">
              <a:latin typeface="Arial"/>
              <a:cs typeface="Arial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dirty="0" smtClean="0">
                <a:latin typeface="Arial"/>
                <a:cs typeface="Arial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dirty="0" smtClean="0">
              <a:latin typeface="Arial"/>
              <a:cs typeface="Arial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PT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Q</a:t>
            </a:r>
            <a:r>
              <a:rPr lang="pt-PT" sz="2400" b="1" i="1" dirty="0" smtClean="0">
                <a:latin typeface="Arial"/>
                <a:ea typeface="Times New Roman" pitchFamily="18" charset="0"/>
                <a:cs typeface="Arial"/>
              </a:rPr>
              <a:t>ual </a:t>
            </a:r>
            <a:r>
              <a:rPr lang="pt-PT" sz="2400" b="1" i="1" dirty="0">
                <a:latin typeface="Arial"/>
                <a:ea typeface="Times New Roman" pitchFamily="18" charset="0"/>
                <a:cs typeface="Arial"/>
              </a:rPr>
              <a:t>o grau de cumprimento dos objetivos específicos do Programa</a:t>
            </a:r>
            <a:r>
              <a:rPr lang="pt-PT" sz="2400" b="1" i="1" dirty="0" smtClean="0">
                <a:latin typeface="Arial"/>
                <a:ea typeface="Times New Roman" pitchFamily="18" charset="0"/>
                <a:cs typeface="Arial"/>
              </a:rPr>
              <a:t>?</a:t>
            </a:r>
            <a:endParaRPr lang="pt-PT" sz="2400" b="1" i="1" dirty="0">
              <a:latin typeface="Arial"/>
              <a:ea typeface="Times New Roman" pitchFamily="18" charset="0"/>
              <a:cs typeface="Arial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charset="2"/>
              <a:buChar char="ü"/>
            </a:pPr>
            <a:r>
              <a:rPr lang="pt-PT" dirty="0">
                <a:latin typeface="Arial"/>
                <a:cs typeface="Arial"/>
              </a:rPr>
              <a:t>Definiu objetivos e metas em 3 fases de expansão geográfica e de </a:t>
            </a:r>
            <a:r>
              <a:rPr lang="pt-PT" dirty="0" smtClean="0">
                <a:latin typeface="Arial"/>
                <a:cs typeface="Arial"/>
              </a:rPr>
              <a:t>âmbito</a:t>
            </a:r>
          </a:p>
          <a:p>
            <a:pPr lvl="1">
              <a:buFont typeface="Wingdings" charset="2"/>
              <a:buChar char="ü"/>
            </a:pPr>
            <a:r>
              <a:rPr lang="pt-PT" dirty="0" smtClean="0">
                <a:latin typeface="Arial"/>
                <a:cs typeface="Arial"/>
              </a:rPr>
              <a:t>dos </a:t>
            </a:r>
            <a:r>
              <a:rPr lang="pt-PT" dirty="0">
                <a:latin typeface="Arial"/>
                <a:cs typeface="Arial"/>
              </a:rPr>
              <a:t>CSP para </a:t>
            </a:r>
            <a:r>
              <a:rPr lang="pt-PT" dirty="0" smtClean="0">
                <a:latin typeface="Arial"/>
                <a:cs typeface="Arial"/>
              </a:rPr>
              <a:t>adição das </a:t>
            </a:r>
            <a:r>
              <a:rPr lang="pt-PT" dirty="0">
                <a:latin typeface="Arial"/>
                <a:cs typeface="Arial"/>
              </a:rPr>
              <a:t>missões </a:t>
            </a:r>
            <a:r>
              <a:rPr lang="pt-PT" dirty="0" smtClean="0">
                <a:latin typeface="Arial"/>
                <a:cs typeface="Arial"/>
              </a:rPr>
              <a:t>especialidade</a:t>
            </a:r>
            <a:endParaRPr lang="pt-PT" dirty="0">
              <a:latin typeface="Arial"/>
              <a:cs typeface="Arial"/>
            </a:endParaRPr>
          </a:p>
          <a:p>
            <a:pPr>
              <a:buFont typeface="Wingdings" charset="2"/>
              <a:buChar char="ü"/>
            </a:pPr>
            <a:endParaRPr lang="pt-PT" dirty="0">
              <a:latin typeface="Arial"/>
              <a:cs typeface="Arial"/>
            </a:endParaRPr>
          </a:p>
          <a:p>
            <a:pPr>
              <a:buFont typeface="Wingdings" charset="2"/>
              <a:buChar char="ü"/>
            </a:pPr>
            <a:r>
              <a:rPr lang="pt-PT" dirty="0" smtClean="0">
                <a:latin typeface="Arial"/>
                <a:cs typeface="Arial"/>
              </a:rPr>
              <a:t>Redefiniu objetivos </a:t>
            </a:r>
            <a:r>
              <a:rPr lang="pt-PT" dirty="0">
                <a:latin typeface="Arial"/>
                <a:cs typeface="Arial"/>
              </a:rPr>
              <a:t>e metas anuais de prestação de serviços, regularmente cumpridos e que justificam metas de anos </a:t>
            </a:r>
            <a:r>
              <a:rPr lang="pt-PT" dirty="0" smtClean="0">
                <a:latin typeface="Arial"/>
                <a:cs typeface="Arial"/>
              </a:rPr>
              <a:t>subsequentes</a:t>
            </a:r>
            <a:endParaRPr lang="pt-PT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701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2400" i="1" dirty="0"/>
              <a:t>Avaliação</a:t>
            </a:r>
            <a:br>
              <a:rPr lang="pt-PT" sz="2400" i="1" dirty="0"/>
            </a:br>
            <a:r>
              <a:rPr lang="pt-PT" sz="2400" i="1" dirty="0"/>
              <a:t>SAÚDE PARA TODOS</a:t>
            </a:r>
            <a:r>
              <a:rPr lang="pt-PT" sz="2400" dirty="0"/>
              <a:t> - 2005-2015/</a:t>
            </a:r>
            <a:r>
              <a:rPr lang="pt-PT" sz="2400" dirty="0" smtClean="0"/>
              <a:t>STP</a:t>
            </a:r>
            <a:br>
              <a:rPr lang="pt-PT" sz="2400" dirty="0" smtClean="0"/>
            </a:br>
            <a:r>
              <a:rPr lang="pt-PT" sz="2400" dirty="0" smtClean="0"/>
              <a:t>Que resultados/efeitos foram alcançados?</a:t>
            </a:r>
            <a:endParaRPr lang="pt-PT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dirty="0" smtClean="0">
              <a:latin typeface="Arial"/>
              <a:cs typeface="Arial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dirty="0" smtClean="0">
                <a:latin typeface="Arial"/>
                <a:cs typeface="Arial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dirty="0" smtClean="0">
              <a:latin typeface="Arial"/>
              <a:cs typeface="Arial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i="1" dirty="0" smtClean="0">
                <a:latin typeface="Arial"/>
                <a:ea typeface="Times New Roman" pitchFamily="18" charset="0"/>
                <a:cs typeface="Arial"/>
              </a:rPr>
              <a:t>Que </a:t>
            </a:r>
            <a:r>
              <a:rPr lang="pt-PT" sz="2400" b="1" i="1" dirty="0">
                <a:latin typeface="Arial"/>
                <a:ea typeface="Times New Roman" pitchFamily="18" charset="0"/>
                <a:cs typeface="Arial"/>
              </a:rPr>
              <a:t>resultados e efeitos ocorridos nas áreas transversais (ambiente, género, direitos humanos, boa governação)?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i="1" dirty="0">
              <a:latin typeface="Arial"/>
              <a:ea typeface="Times New Roman" pitchFamily="18" charset="0"/>
              <a:cs typeface="Arial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pt-PT" sz="2700" dirty="0" smtClean="0">
                <a:latin typeface="Arial"/>
                <a:cs typeface="Arial"/>
              </a:rPr>
              <a:t>Mulheres </a:t>
            </a:r>
            <a:r>
              <a:rPr lang="pt-PT" sz="2700" dirty="0">
                <a:latin typeface="Arial"/>
                <a:cs typeface="Arial"/>
              </a:rPr>
              <a:t>e crianças foram grupos-alvo </a:t>
            </a:r>
            <a:r>
              <a:rPr lang="pt-PT" sz="2700" dirty="0" smtClean="0">
                <a:latin typeface="Arial"/>
                <a:cs typeface="Arial"/>
              </a:rPr>
              <a:t>prioritários</a:t>
            </a:r>
            <a:endParaRPr lang="pt-PT" sz="2700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endParaRPr lang="pt-PT" sz="2700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pt-PT" sz="2700" dirty="0">
                <a:latin typeface="Arial"/>
                <a:cs typeface="Arial"/>
              </a:rPr>
              <a:t>Expansão da acessibilidade a </a:t>
            </a:r>
            <a:r>
              <a:rPr lang="pt-PT" sz="2700" dirty="0" smtClean="0">
                <a:latin typeface="Arial"/>
                <a:cs typeface="Arial"/>
              </a:rPr>
              <a:t>CPS e </a:t>
            </a:r>
            <a:r>
              <a:rPr lang="pt-PT" sz="2700" dirty="0">
                <a:latin typeface="Arial"/>
                <a:cs typeface="Arial"/>
              </a:rPr>
              <a:t>de </a:t>
            </a:r>
            <a:r>
              <a:rPr lang="pt-PT" sz="2700" dirty="0" smtClean="0">
                <a:latin typeface="Arial"/>
                <a:cs typeface="Arial"/>
              </a:rPr>
              <a:t>especialidade </a:t>
            </a:r>
            <a:r>
              <a:rPr lang="pt-PT" sz="2700" dirty="0">
                <a:latin typeface="Arial"/>
                <a:cs typeface="Arial"/>
              </a:rPr>
              <a:t>a toda a população, </a:t>
            </a:r>
            <a:r>
              <a:rPr lang="pt-PT" sz="2700" dirty="0" smtClean="0">
                <a:latin typeface="Arial"/>
                <a:cs typeface="Arial"/>
              </a:rPr>
              <a:t>aumenta potencial </a:t>
            </a:r>
            <a:r>
              <a:rPr lang="pt-PT" sz="2700" dirty="0">
                <a:latin typeface="Arial"/>
                <a:cs typeface="Arial"/>
              </a:rPr>
              <a:t>de resposta ao direito dos cidadãos a cuidados de </a:t>
            </a:r>
            <a:r>
              <a:rPr lang="pt-PT" sz="2700" dirty="0" smtClean="0">
                <a:latin typeface="Arial"/>
                <a:cs typeface="Arial"/>
              </a:rPr>
              <a:t>saúde</a:t>
            </a:r>
            <a:endParaRPr lang="pt-PT" sz="2700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endParaRPr lang="pt-PT" sz="2700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pt-PT" sz="2700" dirty="0">
                <a:latin typeface="Arial"/>
                <a:cs typeface="Arial"/>
              </a:rPr>
              <a:t>Modelo de gestão torna-se experiência real de prestação de contas com as administrações locais de saúde e governos distritais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7234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2400" i="1" dirty="0"/>
              <a:t>Avaliação</a:t>
            </a:r>
            <a:br>
              <a:rPr lang="pt-PT" sz="2400" i="1" dirty="0"/>
            </a:br>
            <a:r>
              <a:rPr lang="pt-PT" sz="2400" i="1" dirty="0"/>
              <a:t>SAÚDE PARA TODOS</a:t>
            </a:r>
            <a:r>
              <a:rPr lang="pt-PT" sz="2400" dirty="0"/>
              <a:t> - 2005-2015/</a:t>
            </a:r>
            <a:r>
              <a:rPr lang="pt-PT" sz="2400" dirty="0" smtClean="0"/>
              <a:t>STP</a:t>
            </a:r>
            <a:br>
              <a:rPr lang="pt-PT" sz="2400" dirty="0" smtClean="0"/>
            </a:br>
            <a:r>
              <a:rPr lang="pt-PT" sz="2400" dirty="0" smtClean="0"/>
              <a:t>Que resultados/efeitos foram alcançados?</a:t>
            </a:r>
            <a:endParaRPr lang="pt-PT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dirty="0" smtClean="0">
              <a:latin typeface="Arial"/>
              <a:cs typeface="Arial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dirty="0" smtClean="0">
                <a:latin typeface="Arial"/>
                <a:cs typeface="Arial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dirty="0" smtClean="0">
              <a:latin typeface="Arial"/>
              <a:cs typeface="Arial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i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Qual </a:t>
            </a:r>
            <a:r>
              <a:rPr lang="pt-PT" sz="2400" b="1" i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o contributo do Programa para a melhoria dos cuidados de saúde básicos</a:t>
            </a:r>
            <a:r>
              <a:rPr lang="pt-PT" sz="2400" b="1" i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?</a:t>
            </a:r>
            <a:endParaRPr lang="pt-PT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PT" sz="2400" b="1" dirty="0">
                <a:latin typeface="Arial"/>
                <a:cs typeface="Arial"/>
              </a:rPr>
              <a:t>Toma a seu cargo a totalidade da gestão da prestação de </a:t>
            </a:r>
            <a:r>
              <a:rPr lang="pt-PT" sz="2400" b="1" dirty="0" smtClean="0">
                <a:latin typeface="Arial"/>
                <a:cs typeface="Arial"/>
              </a:rPr>
              <a:t>CSP</a:t>
            </a:r>
            <a:endParaRPr lang="pt-PT" b="1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pt-PT" sz="2000" b="1" dirty="0">
                <a:latin typeface="Arial"/>
                <a:cs typeface="Arial"/>
              </a:rPr>
              <a:t>Expande cobertura </a:t>
            </a:r>
            <a:r>
              <a:rPr lang="pt-PT" sz="2000" b="1" dirty="0" smtClean="0">
                <a:latin typeface="Arial"/>
                <a:cs typeface="Arial"/>
              </a:rPr>
              <a:t>e </a:t>
            </a:r>
            <a:r>
              <a:rPr lang="pt-PT" sz="2000" b="1" dirty="0">
                <a:latin typeface="Arial"/>
                <a:cs typeface="Arial"/>
              </a:rPr>
              <a:t>leque de serviços </a:t>
            </a:r>
            <a:r>
              <a:rPr lang="pt-PT" sz="2000" dirty="0">
                <a:latin typeface="Arial"/>
                <a:cs typeface="Arial"/>
              </a:rPr>
              <a:t>(promoção de saúde, medicina preventiva e curativa) </a:t>
            </a:r>
            <a:r>
              <a:rPr lang="pt-PT" sz="2000" b="1" dirty="0">
                <a:latin typeface="Arial"/>
                <a:cs typeface="Arial"/>
              </a:rPr>
              <a:t>a nível </a:t>
            </a:r>
            <a:r>
              <a:rPr lang="pt-PT" sz="2000" b="1" dirty="0" smtClean="0">
                <a:latin typeface="Arial"/>
                <a:cs typeface="Arial"/>
              </a:rPr>
              <a:t>periférico</a:t>
            </a:r>
            <a:endParaRPr lang="pt-PT" sz="2000" b="1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pt-PT" sz="2000" b="1" dirty="0">
                <a:latin typeface="Arial"/>
                <a:cs typeface="Arial"/>
              </a:rPr>
              <a:t>Fornece meios materiais para </a:t>
            </a:r>
            <a:r>
              <a:rPr lang="pt-PT" sz="2000" b="1" dirty="0" smtClean="0">
                <a:latin typeface="Arial"/>
                <a:cs typeface="Arial"/>
              </a:rPr>
              <a:t>acessibilidade</a:t>
            </a:r>
            <a:endParaRPr lang="pt-PT" sz="2000" b="1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pt-PT" sz="2000" b="1" dirty="0">
                <a:latin typeface="Arial"/>
                <a:cs typeface="Arial"/>
              </a:rPr>
              <a:t>Garante acesso a serviços de </a:t>
            </a:r>
            <a:r>
              <a:rPr lang="pt-PT" sz="2000" b="1" dirty="0" smtClean="0">
                <a:latin typeface="Arial"/>
                <a:cs typeface="Arial"/>
              </a:rPr>
              <a:t>especialidade</a:t>
            </a:r>
            <a:endParaRPr lang="pt-PT" sz="20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2968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2400" i="1" dirty="0"/>
              <a:t>Avaliação</a:t>
            </a:r>
            <a:br>
              <a:rPr lang="pt-PT" sz="2400" i="1" dirty="0"/>
            </a:br>
            <a:r>
              <a:rPr lang="pt-PT" sz="2400" i="1" dirty="0"/>
              <a:t>SAÚDE PARA TODOS</a:t>
            </a:r>
            <a:r>
              <a:rPr lang="pt-PT" sz="2400" dirty="0"/>
              <a:t> - 2005-2015/</a:t>
            </a:r>
            <a:r>
              <a:rPr lang="pt-PT" sz="2400" dirty="0" smtClean="0"/>
              <a:t>STP</a:t>
            </a:r>
            <a:br>
              <a:rPr lang="pt-PT" sz="2400" dirty="0" smtClean="0"/>
            </a:br>
            <a:r>
              <a:rPr lang="pt-PT" sz="2400" dirty="0" smtClean="0"/>
              <a:t>Que resultados/efeitos foram alcançados?</a:t>
            </a:r>
            <a:endParaRPr lang="pt-PT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dirty="0" smtClean="0">
              <a:latin typeface="Arial"/>
              <a:cs typeface="Arial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dirty="0" smtClean="0">
                <a:latin typeface="Arial"/>
                <a:cs typeface="Arial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dirty="0" smtClean="0">
              <a:latin typeface="Arial"/>
              <a:cs typeface="Arial"/>
            </a:endParaRP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Em que medida, incluindo a Ilha do Príncipe, contribuiu para reduzir a afluência ao Hospital Central?</a:t>
            </a:r>
            <a:endParaRPr lang="pt-PT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Wingdings" charset="2"/>
              <a:buChar char="ü"/>
            </a:pPr>
            <a:r>
              <a:rPr lang="pt-PT" sz="2400" b="1" dirty="0">
                <a:latin typeface="Arial"/>
                <a:cs typeface="Arial"/>
              </a:rPr>
              <a:t>Impossível de </a:t>
            </a:r>
            <a:r>
              <a:rPr lang="pt-PT" sz="2400" b="1" dirty="0" smtClean="0">
                <a:latin typeface="Arial"/>
                <a:cs typeface="Arial"/>
              </a:rPr>
              <a:t>responder</a:t>
            </a:r>
          </a:p>
          <a:p>
            <a:pPr lvl="1">
              <a:buFont typeface="Wingdings" charset="2"/>
              <a:buChar char="ü"/>
            </a:pPr>
            <a:r>
              <a:rPr lang="pt-PT" sz="2000" dirty="0" smtClean="0">
                <a:latin typeface="Arial"/>
                <a:cs typeface="Arial"/>
              </a:rPr>
              <a:t>total </a:t>
            </a:r>
            <a:r>
              <a:rPr lang="pt-PT" sz="2000" dirty="0">
                <a:latin typeface="Arial"/>
                <a:cs typeface="Arial"/>
              </a:rPr>
              <a:t>inexistência de dados </a:t>
            </a:r>
            <a:r>
              <a:rPr lang="pt-PT" sz="2000" dirty="0" smtClean="0">
                <a:latin typeface="Arial"/>
                <a:cs typeface="Arial"/>
              </a:rPr>
              <a:t>estatísticos</a:t>
            </a:r>
            <a:endParaRPr lang="pt-PT" sz="2000" dirty="0">
              <a:latin typeface="Arial"/>
              <a:cs typeface="Arial"/>
            </a:endParaRPr>
          </a:p>
          <a:p>
            <a:pPr marL="0" indent="0">
              <a:buNone/>
            </a:pPr>
            <a:endParaRPr lang="pt-PT" sz="2400" dirty="0">
              <a:latin typeface="Arial"/>
              <a:cs typeface="Arial"/>
            </a:endParaRPr>
          </a:p>
          <a:p>
            <a:pPr>
              <a:buFont typeface="Wingdings" charset="2"/>
              <a:buChar char="ü"/>
            </a:pPr>
            <a:r>
              <a:rPr lang="pt-PT" sz="2400" b="1" dirty="0">
                <a:latin typeface="Arial"/>
                <a:cs typeface="Arial"/>
              </a:rPr>
              <a:t>Plausível resposta positiva, dado que programa </a:t>
            </a:r>
            <a:r>
              <a:rPr lang="pt-PT" sz="2400" b="1" dirty="0" smtClean="0">
                <a:latin typeface="Arial"/>
                <a:cs typeface="Arial"/>
              </a:rPr>
              <a:t>alarga pacote </a:t>
            </a:r>
            <a:r>
              <a:rPr lang="pt-PT" sz="2400" b="1" dirty="0">
                <a:latin typeface="Arial"/>
                <a:cs typeface="Arial"/>
              </a:rPr>
              <a:t>de serviços nas unidades periféricas, com consultas de diversas especialidades médicas </a:t>
            </a:r>
            <a:r>
              <a:rPr lang="pt-PT" sz="2400" b="1" dirty="0" smtClean="0">
                <a:latin typeface="Arial"/>
                <a:cs typeface="Arial"/>
              </a:rPr>
              <a:t>básicas</a:t>
            </a:r>
            <a:endParaRPr lang="pt-PT" sz="2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0865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Indicadores sanitários de STP no contexto da “Saúde para Todos”</a:t>
            </a:r>
            <a:endParaRPr lang="pt-P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95070"/>
            <a:ext cx="4038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PT" dirty="0"/>
              <a:t>2005 – 2010: agenda de saúde com 4 eixos:</a:t>
            </a:r>
          </a:p>
          <a:p>
            <a:pPr>
              <a:buFont typeface="Wingdings" charset="2"/>
              <a:buChar char="ü"/>
            </a:pPr>
            <a:r>
              <a:rPr lang="pt-PT" dirty="0"/>
              <a:t>Melhor desempenho do </a:t>
            </a:r>
            <a:r>
              <a:rPr lang="pt-PT" dirty="0" smtClean="0"/>
              <a:t>SNS</a:t>
            </a:r>
          </a:p>
          <a:p>
            <a:pPr>
              <a:buFont typeface="Wingdings" charset="2"/>
              <a:buChar char="ü"/>
            </a:pPr>
            <a:endParaRPr lang="pt-PT" dirty="0"/>
          </a:p>
          <a:p>
            <a:pPr>
              <a:buFont typeface="Wingdings" charset="2"/>
              <a:buChar char="ü"/>
            </a:pPr>
            <a:r>
              <a:rPr lang="pt-PT" dirty="0"/>
              <a:t>Luta contra doenças </a:t>
            </a:r>
            <a:r>
              <a:rPr lang="pt-PT" dirty="0" smtClean="0"/>
              <a:t>endémicas</a:t>
            </a:r>
          </a:p>
          <a:p>
            <a:pPr>
              <a:buFont typeface="Wingdings" charset="2"/>
              <a:buChar char="ü"/>
            </a:pPr>
            <a:endParaRPr lang="pt-PT" dirty="0"/>
          </a:p>
          <a:p>
            <a:pPr>
              <a:buFont typeface="Wingdings" charset="2"/>
              <a:buChar char="ü"/>
            </a:pPr>
            <a:r>
              <a:rPr lang="pt-PT" dirty="0"/>
              <a:t>Redução mortalidade materno-</a:t>
            </a:r>
            <a:r>
              <a:rPr lang="pt-PT" dirty="0" smtClean="0"/>
              <a:t>infantil</a:t>
            </a:r>
          </a:p>
          <a:p>
            <a:pPr>
              <a:buFont typeface="Wingdings" charset="2"/>
              <a:buChar char="ü"/>
            </a:pPr>
            <a:endParaRPr lang="pt-PT" dirty="0"/>
          </a:p>
          <a:p>
            <a:pPr>
              <a:buFont typeface="Wingdings" charset="2"/>
              <a:buChar char="ü"/>
            </a:pPr>
            <a:r>
              <a:rPr lang="pt-PT" dirty="0"/>
              <a:t>Promoção e proteção da </a:t>
            </a:r>
            <a:r>
              <a:rPr lang="pt-PT" dirty="0" smtClean="0"/>
              <a:t>saúde</a:t>
            </a:r>
            <a:endParaRPr lang="pt-P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5070"/>
            <a:ext cx="4038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PT" dirty="0"/>
              <a:t>2000 – 2015, apesar da estagnação da economia:</a:t>
            </a:r>
          </a:p>
          <a:p>
            <a:pPr>
              <a:buFont typeface="Wingdings" charset="2"/>
              <a:buChar char="ü"/>
            </a:pPr>
            <a:r>
              <a:rPr lang="pt-PT" dirty="0"/>
              <a:t>Melhor acesso ensino </a:t>
            </a:r>
            <a:r>
              <a:rPr lang="pt-PT" dirty="0" smtClean="0"/>
              <a:t>básico</a:t>
            </a:r>
          </a:p>
          <a:p>
            <a:pPr>
              <a:buFont typeface="Wingdings" charset="2"/>
              <a:buChar char="ü"/>
            </a:pPr>
            <a:endParaRPr lang="pt-PT" dirty="0"/>
          </a:p>
          <a:p>
            <a:pPr>
              <a:buFont typeface="Wingdings" charset="2"/>
              <a:buChar char="ü"/>
            </a:pPr>
            <a:r>
              <a:rPr lang="pt-PT" dirty="0"/>
              <a:t>Aumento da população </a:t>
            </a:r>
            <a:r>
              <a:rPr lang="pt-PT" dirty="0" smtClean="0"/>
              <a:t>urbana</a:t>
            </a:r>
          </a:p>
          <a:p>
            <a:pPr>
              <a:buFont typeface="Wingdings" charset="2"/>
              <a:buChar char="ü"/>
            </a:pPr>
            <a:endParaRPr lang="pt-PT" dirty="0"/>
          </a:p>
          <a:p>
            <a:pPr>
              <a:buFont typeface="Wingdings" charset="2"/>
              <a:buChar char="ü"/>
            </a:pPr>
            <a:r>
              <a:rPr lang="pt-PT" dirty="0"/>
              <a:t>Melhor acesso aos serviços de </a:t>
            </a:r>
            <a:r>
              <a:rPr lang="pt-PT" dirty="0" smtClean="0"/>
              <a:t>saúde</a:t>
            </a:r>
          </a:p>
          <a:p>
            <a:pPr>
              <a:buFont typeface="Wingdings" charset="2"/>
              <a:buChar char="ü"/>
            </a:pPr>
            <a:endParaRPr lang="pt-PT" dirty="0"/>
          </a:p>
          <a:p>
            <a:pPr>
              <a:buFont typeface="Wingdings" charset="2"/>
              <a:buChar char="ü"/>
            </a:pPr>
            <a:r>
              <a:rPr lang="pt-PT" dirty="0"/>
              <a:t>Aumento da esperança de vida à nascença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562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2400" i="1" dirty="0"/>
              <a:t>Avaliação</a:t>
            </a:r>
            <a:br>
              <a:rPr lang="pt-PT" sz="2400" i="1" dirty="0"/>
            </a:br>
            <a:r>
              <a:rPr lang="pt-PT" sz="2400" i="1" dirty="0"/>
              <a:t>SAÚDE PARA TODOS</a:t>
            </a:r>
            <a:r>
              <a:rPr lang="pt-PT" sz="2400" dirty="0"/>
              <a:t> - 2005-2015/</a:t>
            </a:r>
            <a:r>
              <a:rPr lang="pt-PT" sz="2400" dirty="0" smtClean="0"/>
              <a:t>STP</a:t>
            </a:r>
            <a:br>
              <a:rPr lang="pt-PT" sz="2400" dirty="0" smtClean="0"/>
            </a:br>
            <a:r>
              <a:rPr lang="pt-PT" sz="2400" dirty="0" smtClean="0"/>
              <a:t>Que resultados/efeitos foram alcançados?</a:t>
            </a:r>
            <a:endParaRPr lang="pt-PT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dirty="0" smtClean="0">
                <a:latin typeface="Arial"/>
                <a:cs typeface="Arial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dirty="0" smtClean="0">
              <a:latin typeface="Arial"/>
              <a:cs typeface="Arial"/>
            </a:endParaRP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Em que medida a introdução da Telemedicina contribuiu para a melhoria da prestação de cuidados de saúde e para a diminuição do número de evacuações médicas com destino a </a:t>
            </a:r>
            <a:r>
              <a:rPr lang="pt-PT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Portugal?</a:t>
            </a:r>
            <a:endParaRPr lang="pt-PT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Wingdings" charset="2"/>
              <a:buChar char="ü"/>
            </a:pPr>
            <a:r>
              <a:rPr lang="pt-PT" sz="22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pt-PT" sz="22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elhor </a:t>
            </a:r>
            <a:r>
              <a:rPr lang="pt-PT" sz="22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seleção dos casos que podiam ser tratados em STP </a:t>
            </a:r>
            <a:r>
              <a:rPr lang="pt-PT" sz="22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pt-PT" sz="2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clarificação clínica local) </a:t>
            </a:r>
            <a:r>
              <a:rPr lang="pt-PT" sz="22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ou em </a:t>
            </a:r>
            <a:r>
              <a:rPr lang="pt-PT" sz="22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PT e maior eficiência </a:t>
            </a:r>
            <a:r>
              <a:rPr lang="pt-PT" sz="22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das </a:t>
            </a:r>
            <a:r>
              <a:rPr lang="pt-PT" sz="22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evacuações</a:t>
            </a:r>
            <a:endParaRPr lang="pt-PT" sz="2200" b="1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" charset="2"/>
              <a:buChar char="ü"/>
            </a:pPr>
            <a:endParaRPr lang="pt-PT" sz="2200" b="1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" charset="2"/>
              <a:buChar char="ü"/>
            </a:pPr>
            <a:r>
              <a:rPr lang="pt-PT" sz="22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Não contribui </a:t>
            </a:r>
            <a:r>
              <a:rPr lang="pt-PT" sz="22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para a redução do </a:t>
            </a:r>
            <a:r>
              <a:rPr lang="pt-PT" sz="22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número </a:t>
            </a:r>
            <a:r>
              <a:rPr lang="pt-PT" sz="22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de evacuações médicas para </a:t>
            </a:r>
            <a:r>
              <a:rPr lang="pt-PT" sz="22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PT</a:t>
            </a:r>
          </a:p>
          <a:p>
            <a:pPr lvl="1">
              <a:buFont typeface="Wingdings" charset="2"/>
              <a:buChar char="ü"/>
            </a:pPr>
            <a:r>
              <a:rPr lang="pt-PT" sz="16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um </a:t>
            </a:r>
            <a:r>
              <a:rPr lang="pt-PT" sz="16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número residual de casos não pode ser tratado pelas missões de especialidade em STP</a:t>
            </a:r>
            <a:r>
              <a:rPr lang="pt-PT" sz="16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pt-PT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3978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2400" i="1" dirty="0"/>
              <a:t>Avaliação</a:t>
            </a:r>
            <a:br>
              <a:rPr lang="pt-PT" sz="2400" i="1" dirty="0"/>
            </a:br>
            <a:r>
              <a:rPr lang="pt-PT" sz="2400" i="1" dirty="0"/>
              <a:t>SAÚDE PARA TODOS</a:t>
            </a:r>
            <a:r>
              <a:rPr lang="pt-PT" sz="2400" dirty="0"/>
              <a:t> - 2005-2015/</a:t>
            </a:r>
            <a:r>
              <a:rPr lang="pt-PT" sz="2400" dirty="0" smtClean="0"/>
              <a:t>STP</a:t>
            </a:r>
            <a:br>
              <a:rPr lang="pt-PT" sz="2400" dirty="0" smtClean="0"/>
            </a:br>
            <a:r>
              <a:rPr lang="pt-PT" sz="2400" dirty="0" smtClean="0"/>
              <a:t>Que resultados/efeitos foram alcançados?</a:t>
            </a:r>
            <a:endParaRPr lang="pt-PT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dirty="0" smtClean="0">
                <a:latin typeface="Arial"/>
                <a:cs typeface="Arial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dirty="0" smtClean="0">
              <a:latin typeface="Arial"/>
              <a:cs typeface="Arial"/>
            </a:endParaRP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i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Em que medida contribuiu para a mobilização, sensibilização e envolvimento das comunidades nos problemas da saúde?</a:t>
            </a:r>
            <a:endParaRPr lang="pt-PT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pt-PT" sz="2400" b="1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PT" sz="24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Realiza </a:t>
            </a:r>
            <a:r>
              <a:rPr lang="pt-PT" sz="24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numerosas atividades de educação para a saúde e promoção de saúde mas não há dados que mostrem se houve alguma alteração nos conhecimentos, atitudes e práticas em relação à saúde, na </a:t>
            </a:r>
            <a:r>
              <a:rPr lang="pt-PT" sz="24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população</a:t>
            </a:r>
            <a:endParaRPr lang="pt-PT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9311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2400" i="1" dirty="0"/>
              <a:t>Avaliação</a:t>
            </a:r>
            <a:br>
              <a:rPr lang="pt-PT" sz="2400" i="1" dirty="0"/>
            </a:br>
            <a:r>
              <a:rPr lang="pt-PT" sz="2400" i="1" dirty="0"/>
              <a:t>SAÚDE PARA TODOS</a:t>
            </a:r>
            <a:r>
              <a:rPr lang="pt-PT" sz="2400" dirty="0"/>
              <a:t> - 2005-2015/</a:t>
            </a:r>
            <a:r>
              <a:rPr lang="pt-PT" sz="2400" dirty="0" smtClean="0"/>
              <a:t>STP</a:t>
            </a:r>
            <a:br>
              <a:rPr lang="pt-PT" sz="2400" dirty="0" smtClean="0"/>
            </a:br>
            <a:r>
              <a:rPr lang="pt-PT" sz="2400" dirty="0" smtClean="0"/>
              <a:t>Que resultados/efeitos foram alcançados?</a:t>
            </a:r>
            <a:endParaRPr lang="pt-PT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dirty="0" smtClean="0">
                <a:latin typeface="Arial"/>
                <a:cs typeface="Arial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dirty="0" smtClean="0">
              <a:latin typeface="Arial"/>
              <a:cs typeface="Arial"/>
            </a:endParaRP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Qual o grau de cumprimento e de qualidade dos resultados alcançados em função das metas definidas?</a:t>
            </a:r>
            <a:endParaRPr lang="pt-PT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Wingdings" charset="2"/>
              <a:buChar char="ü"/>
            </a:pPr>
            <a:r>
              <a:rPr lang="pt-PT" sz="2000" b="1" dirty="0" smtClean="0">
                <a:latin typeface="Arial"/>
                <a:ea typeface="Times New Roman" pitchFamily="18" charset="0"/>
                <a:cs typeface="Arial"/>
              </a:rPr>
              <a:t>Quantitativo com metas regularmente cumpridas</a:t>
            </a:r>
            <a:endParaRPr lang="pt-PT" sz="2000" b="1" dirty="0">
              <a:latin typeface="Arial"/>
              <a:ea typeface="Times New Roman" pitchFamily="18" charset="0"/>
              <a:cs typeface="Arial"/>
            </a:endParaRPr>
          </a:p>
          <a:p>
            <a:pPr>
              <a:buFont typeface="Wingdings" charset="2"/>
              <a:buChar char="ü"/>
            </a:pPr>
            <a:endParaRPr lang="pt-PT" sz="2000" b="1" dirty="0">
              <a:latin typeface="Arial"/>
              <a:ea typeface="Times New Roman" pitchFamily="18" charset="0"/>
              <a:cs typeface="Arial"/>
            </a:endParaRPr>
          </a:p>
          <a:p>
            <a:pPr>
              <a:buFont typeface="Wingdings" charset="2"/>
              <a:buChar char="ü"/>
            </a:pPr>
            <a:r>
              <a:rPr lang="pt-PT" sz="2000" b="1" dirty="0">
                <a:latin typeface="Arial"/>
                <a:ea typeface="Times New Roman" pitchFamily="18" charset="0"/>
                <a:cs typeface="Arial"/>
              </a:rPr>
              <a:t>Qualidade dos cuidados curativos </a:t>
            </a:r>
            <a:r>
              <a:rPr lang="pt-PT" sz="2000" b="1" dirty="0" smtClean="0">
                <a:latin typeface="Arial"/>
                <a:ea typeface="Times New Roman" pitchFamily="18" charset="0"/>
                <a:cs typeface="Arial"/>
              </a:rPr>
              <a:t>melhorada </a:t>
            </a:r>
            <a:r>
              <a:rPr lang="pt-PT" sz="2000" b="1" dirty="0">
                <a:latin typeface="Arial"/>
                <a:ea typeface="Times New Roman" pitchFamily="18" charset="0"/>
                <a:cs typeface="Arial"/>
              </a:rPr>
              <a:t>com expansão de rede </a:t>
            </a:r>
            <a:r>
              <a:rPr lang="pt-PT" sz="2000" b="1" dirty="0" smtClean="0">
                <a:latin typeface="Arial"/>
                <a:ea typeface="Times New Roman" pitchFamily="18" charset="0"/>
                <a:cs typeface="Arial"/>
              </a:rPr>
              <a:t>laboratorial</a:t>
            </a:r>
            <a:endParaRPr lang="pt-PT" sz="2000" b="1" dirty="0">
              <a:latin typeface="Arial"/>
              <a:ea typeface="Times New Roman" pitchFamily="18" charset="0"/>
              <a:cs typeface="Arial"/>
            </a:endParaRPr>
          </a:p>
          <a:p>
            <a:pPr>
              <a:buFont typeface="Wingdings" charset="2"/>
              <a:buChar char="ü"/>
            </a:pPr>
            <a:endParaRPr lang="pt-PT" sz="2000" b="1" dirty="0">
              <a:latin typeface="Arial"/>
              <a:ea typeface="Times New Roman" pitchFamily="18" charset="0"/>
              <a:cs typeface="Arial"/>
            </a:endParaRPr>
          </a:p>
          <a:p>
            <a:pPr>
              <a:buFont typeface="Wingdings" charset="2"/>
              <a:buChar char="ü"/>
            </a:pPr>
            <a:r>
              <a:rPr lang="pt-PT" sz="2000" b="1" dirty="0">
                <a:latin typeface="Arial"/>
                <a:ea typeface="Times New Roman" pitchFamily="18" charset="0"/>
                <a:cs typeface="Arial"/>
              </a:rPr>
              <a:t>Qualidade das prestações médicas a nível primário é </a:t>
            </a:r>
            <a:r>
              <a:rPr lang="pt-PT" sz="2000" b="1" dirty="0" smtClean="0">
                <a:latin typeface="Arial"/>
                <a:ea typeface="Times New Roman" pitchFamily="18" charset="0"/>
                <a:cs typeface="Arial"/>
              </a:rPr>
              <a:t>positiva</a:t>
            </a:r>
          </a:p>
          <a:p>
            <a:pPr lvl="1">
              <a:buFont typeface="Wingdings" charset="2"/>
              <a:buChar char="ü"/>
            </a:pPr>
            <a:r>
              <a:rPr lang="pt-PT" sz="1600" dirty="0" smtClean="0">
                <a:latin typeface="Arial"/>
                <a:ea typeface="Times New Roman" pitchFamily="18" charset="0"/>
                <a:cs typeface="Arial"/>
              </a:rPr>
              <a:t>sucesso </a:t>
            </a:r>
            <a:r>
              <a:rPr lang="pt-PT" sz="1600" dirty="0">
                <a:latin typeface="Arial"/>
                <a:ea typeface="Times New Roman" pitchFamily="18" charset="0"/>
                <a:cs typeface="Arial"/>
              </a:rPr>
              <a:t>das missões de especialidade </a:t>
            </a:r>
            <a:r>
              <a:rPr lang="pt-PT" sz="1600" dirty="0" smtClean="0">
                <a:latin typeface="Arial"/>
                <a:ea typeface="Times New Roman" pitchFamily="18" charset="0"/>
                <a:cs typeface="Arial"/>
              </a:rPr>
              <a:t>(rede </a:t>
            </a:r>
            <a:r>
              <a:rPr lang="pt-PT" sz="1600" dirty="0">
                <a:latin typeface="Arial"/>
                <a:ea typeface="Times New Roman" pitchFamily="18" charset="0"/>
                <a:cs typeface="Arial"/>
              </a:rPr>
              <a:t>primária rastreou doentes a serem atendidos pelas missões de </a:t>
            </a:r>
            <a:r>
              <a:rPr lang="pt-PT" sz="1600" dirty="0" smtClean="0">
                <a:latin typeface="Arial"/>
                <a:ea typeface="Times New Roman" pitchFamily="18" charset="0"/>
                <a:cs typeface="Arial"/>
              </a:rPr>
              <a:t>especialidade</a:t>
            </a:r>
            <a:endParaRPr lang="pt-PT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741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2400" i="1" dirty="0"/>
              <a:t>Avaliação</a:t>
            </a:r>
            <a:br>
              <a:rPr lang="pt-PT" sz="2400" i="1" dirty="0"/>
            </a:br>
            <a:r>
              <a:rPr lang="pt-PT" sz="2400" i="1" dirty="0"/>
              <a:t>SAÚDE PARA TODOS</a:t>
            </a:r>
            <a:r>
              <a:rPr lang="pt-PT" sz="2400" dirty="0"/>
              <a:t> - 2005-2015/</a:t>
            </a:r>
            <a:r>
              <a:rPr lang="pt-PT" sz="2400" dirty="0" smtClean="0"/>
              <a:t>STP</a:t>
            </a:r>
            <a:br>
              <a:rPr lang="pt-PT" sz="2400" dirty="0" smtClean="0"/>
            </a:br>
            <a:r>
              <a:rPr lang="pt-PT" sz="2400" dirty="0" smtClean="0"/>
              <a:t>Que resultados/efeitos foram alcançados?</a:t>
            </a:r>
            <a:endParaRPr lang="pt-PT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dirty="0" smtClean="0">
                <a:latin typeface="Arial"/>
                <a:cs typeface="Arial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dirty="0" smtClean="0">
              <a:latin typeface="Arial"/>
              <a:cs typeface="Arial"/>
            </a:endParaRP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Como foi assegurada a sustentabilidade e promovida a sua apropriação por parte da comunidade e das autoridades santomenses</a:t>
            </a:r>
            <a:r>
              <a:rPr lang="pt-PT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lang="pt-PT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Wingdings" charset="2"/>
              <a:buChar char="ü"/>
            </a:pPr>
            <a:r>
              <a:rPr lang="pt-PT" sz="2200" dirty="0" smtClean="0">
                <a:latin typeface="Arial"/>
                <a:ea typeface="Times New Roman" pitchFamily="18" charset="0"/>
                <a:cs typeface="Arial"/>
              </a:rPr>
              <a:t>T</a:t>
            </a:r>
            <a:r>
              <a:rPr lang="pt-PT" sz="2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entativa </a:t>
            </a:r>
            <a:r>
              <a:rPr lang="pt-PT" sz="22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de sustentabilidade local, através do uso das receitas de venda de medicamentos, bloqueada pelo Governo </a:t>
            </a:r>
            <a:r>
              <a:rPr lang="pt-PT" sz="2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de STP</a:t>
            </a:r>
            <a:endParaRPr lang="pt-PT" sz="22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" charset="2"/>
              <a:buChar char="ü"/>
            </a:pPr>
            <a:endParaRPr lang="pt-PT" sz="22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" charset="2"/>
              <a:buChar char="ü"/>
            </a:pPr>
            <a:r>
              <a:rPr lang="pt-PT" sz="22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Ausência de mecanismos de coordenação com o </a:t>
            </a:r>
            <a:r>
              <a:rPr lang="pt-PT" sz="2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MS inviabiliza </a:t>
            </a:r>
            <a:r>
              <a:rPr lang="pt-PT" sz="22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sustentabilidade e apropriação a nível do Governo de STP.</a:t>
            </a:r>
            <a:endParaRPr lang="pt-PT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3745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2400" i="1" dirty="0"/>
              <a:t>Avaliação</a:t>
            </a:r>
            <a:br>
              <a:rPr lang="pt-PT" sz="2400" i="1" dirty="0"/>
            </a:br>
            <a:r>
              <a:rPr lang="pt-PT" sz="2400" i="1" dirty="0"/>
              <a:t>SAÚDE PARA TODOS</a:t>
            </a:r>
            <a:r>
              <a:rPr lang="pt-PT" sz="2400" dirty="0"/>
              <a:t> - 2005-2015/</a:t>
            </a:r>
            <a:r>
              <a:rPr lang="pt-PT" sz="2400" dirty="0" smtClean="0"/>
              <a:t>STP</a:t>
            </a:r>
            <a:br>
              <a:rPr lang="pt-PT" sz="2400" dirty="0" smtClean="0"/>
            </a:br>
            <a:r>
              <a:rPr lang="pt-PT" sz="2400" dirty="0" smtClean="0"/>
              <a:t>Que resultados/efeitos foram alcançados?</a:t>
            </a:r>
            <a:endParaRPr lang="pt-PT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dirty="0" smtClean="0">
                <a:latin typeface="Arial"/>
                <a:cs typeface="Arial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dirty="0" smtClean="0">
              <a:latin typeface="Arial"/>
              <a:cs typeface="Arial"/>
            </a:endParaRP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Os objetivos continuam a integrar-se nas prioridades e necessidades identificadas por STP</a:t>
            </a:r>
            <a:r>
              <a:rPr lang="pt-PT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lang="pt-PT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Wingdings" charset="2"/>
              <a:buChar char="ü"/>
            </a:pPr>
            <a:r>
              <a:rPr lang="pt-PT" sz="22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Objectivos e intervenções da última fase continuavam a ser os dos </a:t>
            </a:r>
            <a:r>
              <a:rPr lang="pt-PT" sz="2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CSP</a:t>
            </a:r>
          </a:p>
          <a:p>
            <a:pPr lvl="1">
              <a:buFont typeface="Wingdings" charset="2"/>
              <a:buChar char="ü"/>
            </a:pP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relevantes </a:t>
            </a:r>
            <a:r>
              <a:rPr lang="pt-PT" sz="2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para as condições de saúde e pobreza da maioria da </a:t>
            </a: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população</a:t>
            </a:r>
            <a:endParaRPr lang="pt-PT" sz="24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" charset="2"/>
              <a:buChar char="ü"/>
            </a:pPr>
            <a:endParaRPr lang="pt-PT" sz="22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" charset="2"/>
              <a:buChar char="ü"/>
            </a:pPr>
            <a:r>
              <a:rPr lang="pt-PT" sz="2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Não </a:t>
            </a:r>
            <a:r>
              <a:rPr lang="pt-PT" sz="22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existe </a:t>
            </a:r>
            <a:r>
              <a:rPr lang="pt-PT" sz="2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Plano </a:t>
            </a:r>
            <a:r>
              <a:rPr lang="pt-PT" sz="22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nem Estratégia Nacional de Saúde </a:t>
            </a:r>
            <a:r>
              <a:rPr lang="pt-PT" sz="2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assumido </a:t>
            </a:r>
            <a:r>
              <a:rPr lang="pt-PT" sz="22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pelo atual Governo pela qual os objetivos do programa possa pautar-</a:t>
            </a:r>
            <a:r>
              <a:rPr lang="pt-PT" sz="2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se</a:t>
            </a:r>
            <a:endParaRPr lang="pt-PT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5450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2400" i="1" dirty="0"/>
              <a:t>Avaliação</a:t>
            </a:r>
            <a:br>
              <a:rPr lang="pt-PT" sz="2400" i="1" dirty="0"/>
            </a:br>
            <a:r>
              <a:rPr lang="pt-PT" sz="2400" i="1" dirty="0"/>
              <a:t>SAÚDE PARA TODOS</a:t>
            </a:r>
            <a:r>
              <a:rPr lang="pt-PT" sz="2400" dirty="0"/>
              <a:t> - 2005-2015/</a:t>
            </a:r>
            <a:r>
              <a:rPr lang="pt-PT" sz="2400" dirty="0" smtClean="0"/>
              <a:t>STP</a:t>
            </a:r>
            <a:br>
              <a:rPr lang="pt-PT" sz="2400" dirty="0" smtClean="0"/>
            </a:br>
            <a:r>
              <a:rPr lang="pt-PT" sz="2400" dirty="0" smtClean="0"/>
              <a:t>Que resultados/efeitos foram alcançados?</a:t>
            </a:r>
            <a:endParaRPr lang="pt-PT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dirty="0" smtClean="0">
                <a:latin typeface="Arial"/>
                <a:cs typeface="Arial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dirty="0" smtClean="0">
              <a:latin typeface="Arial"/>
              <a:cs typeface="Arial"/>
            </a:endParaRP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Havendo necessidade de uma estratégia de saída, qual a abordagem e o momento mais adequados para a sua implementação?</a:t>
            </a:r>
            <a:endParaRPr lang="pt-PT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Wingdings" charset="2"/>
              <a:buChar char="ü"/>
            </a:pPr>
            <a:r>
              <a:rPr lang="pt-PT" sz="2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Haverá sempre necessidade de uma estratégia de saída, independentemente da data </a:t>
            </a: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prevista</a:t>
            </a:r>
            <a:endParaRPr lang="pt-PT" sz="20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" charset="2"/>
              <a:buChar char="ü"/>
            </a:pPr>
            <a:r>
              <a:rPr lang="pt-PT" sz="2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rau </a:t>
            </a:r>
            <a:r>
              <a:rPr lang="pt-PT" sz="2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de dependência gerado </a:t>
            </a: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(necessidades </a:t>
            </a:r>
            <a:r>
              <a:rPr lang="pt-PT" sz="2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em saúde da população e </a:t>
            </a: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atividades </a:t>
            </a:r>
            <a:r>
              <a:rPr lang="pt-PT" sz="2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e recursos do </a:t>
            </a: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Programa), ausência </a:t>
            </a:r>
            <a:r>
              <a:rPr lang="pt-PT" sz="2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de reconhecimento público sobre essa dependência e uso não programado dos seus meios </a:t>
            </a:r>
            <a:r>
              <a:rPr lang="pt-PT" sz="20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requer </a:t>
            </a:r>
            <a:r>
              <a:rPr lang="pt-PT" sz="20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alterações profundas nos mecanismos de coordenação e gestão do </a:t>
            </a:r>
            <a:r>
              <a:rPr lang="pt-PT" sz="20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programa</a:t>
            </a:r>
            <a:endParaRPr lang="pt-PT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8713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2400" i="1" dirty="0"/>
              <a:t>Avaliação</a:t>
            </a:r>
            <a:br>
              <a:rPr lang="pt-PT" sz="2400" i="1" dirty="0"/>
            </a:br>
            <a:r>
              <a:rPr lang="pt-PT" sz="2400" i="1" dirty="0"/>
              <a:t>SAÚDE PARA TODOS</a:t>
            </a:r>
            <a:r>
              <a:rPr lang="pt-PT" sz="2400" dirty="0"/>
              <a:t> - 2005-2015/</a:t>
            </a:r>
            <a:r>
              <a:rPr lang="pt-PT" sz="2400" dirty="0" smtClean="0"/>
              <a:t>STP</a:t>
            </a:r>
            <a:br>
              <a:rPr lang="pt-PT" sz="2400" dirty="0" smtClean="0"/>
            </a:br>
            <a:r>
              <a:rPr lang="pt-PT" sz="2400" dirty="0" smtClean="0"/>
              <a:t>Que resultados/efeitos foram alcançados?</a:t>
            </a:r>
            <a:endParaRPr lang="pt-PT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dirty="0" smtClean="0">
                <a:latin typeface="Arial"/>
                <a:cs typeface="Arial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400" b="1" dirty="0" smtClean="0">
              <a:latin typeface="Arial"/>
              <a:cs typeface="Arial"/>
            </a:endParaRP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O Programa gerou mecanismos de coordenação e complementaridade entre doadores?</a:t>
            </a:r>
            <a:endParaRPr lang="pt-PT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Wingdings" charset="2"/>
              <a:buChar char="ü"/>
            </a:pPr>
            <a:endParaRPr lang="pt-PT" sz="20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" charset="2"/>
              <a:buChar char="ü"/>
            </a:pP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Não </a:t>
            </a:r>
            <a:r>
              <a:rPr lang="pt-PT" sz="2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funcionaram os mecanismos de coordenação </a:t>
            </a: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formal </a:t>
            </a:r>
            <a:r>
              <a:rPr lang="pt-PT" sz="2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e anteriormente definidos, por ausência do </a:t>
            </a: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MS de STP</a:t>
            </a:r>
            <a:endParaRPr lang="pt-PT" sz="20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" charset="2"/>
              <a:buChar char="ü"/>
            </a:pPr>
            <a:endParaRPr lang="pt-PT" sz="20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" charset="2"/>
              <a:buChar char="ü"/>
            </a:pPr>
            <a:r>
              <a:rPr lang="pt-PT" sz="2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Não é claro se poderia caber à administração do programa promover de forma mais intensa a funcionalidade desses mecanismos.</a:t>
            </a:r>
            <a:endParaRPr lang="pt-PT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3286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4000" i="1" dirty="0" smtClean="0"/>
              <a:t>SAÚDE PARA TODOS</a:t>
            </a:r>
            <a:r>
              <a:rPr lang="pt-PT" sz="4000" dirty="0" smtClean="0"/>
              <a:t> - 2005-2015/STP</a:t>
            </a:r>
            <a:br>
              <a:rPr lang="pt-PT" sz="4000" dirty="0" smtClean="0"/>
            </a:br>
            <a:r>
              <a:rPr lang="pt-PT" sz="3600" dirty="0" smtClean="0"/>
              <a:t>Constrangimentos</a:t>
            </a:r>
            <a:endParaRPr lang="pt-PT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just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pt-PT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ão consegue acautelar mecanismos de coordenação operacional e de prestação de contas com administração de STP</a:t>
            </a:r>
            <a:r>
              <a:rPr kumimoji="0" lang="pt-PT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por:</a:t>
            </a:r>
            <a:endParaRPr lang="pt-PT" sz="20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endParaRPr kumimoji="0" lang="pt-PT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r>
              <a:rPr kumimoji="0" lang="pt-PT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ausência de políticas formais no sector Saúde</a:t>
            </a: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endParaRPr lang="pt-PT" sz="20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r>
              <a:rPr kumimoji="0" lang="pt-PT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Inoperância de STP e parceiros de cooperação para o desenvolvimento</a:t>
            </a: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endParaRPr kumimoji="0" lang="pt-PT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r>
              <a:rPr kumimoji="0" lang="pt-PT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Términus do financiamento da última fase = CPS</a:t>
            </a:r>
            <a:r>
              <a:rPr kumimoji="0" lang="pt-PT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PT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em declínio</a:t>
            </a:r>
            <a:endParaRPr lang="pt-PT" sz="20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1" algn="just" defTabSz="9144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r>
              <a:rPr kumimoji="0" lang="pt-PT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sem estratégia de continuação nem sustentabilidade...</a:t>
            </a: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endParaRPr lang="pt-PT" sz="20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r>
              <a:rPr lang="pt-PT" sz="2000" dirty="0" smtClean="0">
                <a:latin typeface="Arial" pitchFamily="34" charset="0"/>
                <a:cs typeface="Times New Roman" pitchFamily="18" charset="0"/>
              </a:rPr>
              <a:t>Governo Português, principal financiador, ausente da imagem das atividades do Programa em STP</a:t>
            </a:r>
            <a:endParaRPr kumimoji="0" lang="pt-PT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4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31160" t="6860" r="30569" b="26340"/>
          <a:stretch>
            <a:fillRect/>
          </a:stretch>
        </p:blipFill>
        <p:spPr bwMode="auto">
          <a:xfrm>
            <a:off x="-2181361" y="693738"/>
            <a:ext cx="1371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5308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4000" i="1" dirty="0" smtClean="0"/>
              <a:t>SAÚDE PARA TODOS</a:t>
            </a:r>
            <a:r>
              <a:rPr lang="pt-PT" sz="4000" dirty="0" smtClean="0"/>
              <a:t> - 2005-2015/STP</a:t>
            </a:r>
            <a:br>
              <a:rPr lang="pt-PT" sz="4000" dirty="0" smtClean="0"/>
            </a:br>
            <a:r>
              <a:rPr lang="pt-PT" sz="3600" dirty="0" smtClean="0"/>
              <a:t>Considerações</a:t>
            </a:r>
            <a:endParaRPr lang="pt-PT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None/>
            </a:pPr>
            <a:endParaRPr lang="pt-PT" sz="2800" b="1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8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nterrupção das atividades tem graves consequências </a:t>
            </a:r>
            <a:r>
              <a:rPr kumimoji="0" lang="pt-PT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na componente de</a:t>
            </a:r>
            <a:r>
              <a:rPr kumimoji="0" lang="pt-PT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CPS</a:t>
            </a:r>
          </a:p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None/>
            </a:pPr>
            <a:endParaRPr kumimoji="0" lang="pt-PT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None/>
            </a:pPr>
            <a:endParaRPr kumimoji="0" lang="pt-PT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PT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Se Governo Português não financiar estratégia de transmissão das capacidades do Programa para a administração de saúde de STP,</a:t>
            </a:r>
            <a:r>
              <a:rPr kumimoji="0" lang="pt-PT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lang="pt-PT" sz="28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erá </a:t>
            </a:r>
            <a:r>
              <a:rPr kumimoji="0" lang="pt-PT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 ónus público da imagem do executor que deserta as expectativas criadas</a:t>
            </a:r>
            <a:endParaRPr kumimoji="0" lang="pt-PT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170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t-PT" sz="4000" i="1" dirty="0" smtClean="0"/>
              <a:t>SAÚDE PARA TODOS</a:t>
            </a:r>
            <a:r>
              <a:rPr lang="pt-PT" sz="4000" dirty="0" smtClean="0"/>
              <a:t> - 2005-2015/STP</a:t>
            </a:r>
            <a:br>
              <a:rPr lang="pt-PT" sz="4000" dirty="0" smtClean="0"/>
            </a:br>
            <a:r>
              <a:rPr lang="pt-PT" sz="3600" dirty="0" smtClean="0"/>
              <a:t>Recomendações</a:t>
            </a:r>
            <a:endParaRPr lang="pt-PT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8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Ao financiar uma estratégia de transição e de saída, serão consideradas diversas pré-condições:</a:t>
            </a:r>
          </a:p>
          <a:p>
            <a:pPr marL="914400" lvl="1" indent="-514350" defTabSz="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pt-PT" sz="24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914400" lvl="1" indent="-514350" defTabSz="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pt-PT" sz="24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Mecanismos</a:t>
            </a:r>
            <a:r>
              <a:rPr lang="pt-PT" sz="24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institucionalizados e específicos de </a:t>
            </a:r>
            <a:r>
              <a:rPr lang="pt-PT" sz="24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coordenação</a:t>
            </a:r>
            <a:r>
              <a:rPr lang="pt-PT" sz="24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e prestação de contas</a:t>
            </a:r>
          </a:p>
          <a:p>
            <a:pPr marL="914400" lvl="1" indent="-514350" defTabSz="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pt-PT" sz="24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914400" lvl="1" indent="-514350" defTabSz="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pt-PT" sz="24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Desembolsos condicionados pelo cumprimento </a:t>
            </a:r>
            <a:r>
              <a:rPr lang="pt-PT" sz="24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de indicadores de prestação de serviços (quantidade e qualidade) e transparência na execução financeira</a:t>
            </a:r>
          </a:p>
          <a:p>
            <a:pPr marL="914400" lvl="1" indent="-514350" defTabSz="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pt-PT" sz="24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914400" lvl="1" indent="-514350" defTabSz="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pt-PT" sz="24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Formalização da componente “formação” </a:t>
            </a:r>
            <a:r>
              <a:rPr lang="pt-PT" sz="24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nas especialidades médicas.</a:t>
            </a:r>
            <a:endParaRPr lang="pt-PT" sz="24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5064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76674"/>
            <a:ext cx="4040188" cy="639762"/>
          </a:xfrm>
        </p:spPr>
        <p:txBody>
          <a:bodyPr>
            <a:normAutofit/>
          </a:bodyPr>
          <a:lstStyle/>
          <a:p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Termos de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referência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ü"/>
            </a:pPr>
            <a:r>
              <a:rPr lang="pt-PT" dirty="0"/>
              <a:t>….</a:t>
            </a:r>
          </a:p>
          <a:p>
            <a:pPr>
              <a:buFont typeface="Wingdings" charset="2"/>
              <a:buChar char="ü"/>
            </a:pPr>
            <a:r>
              <a:rPr lang="pt-PT" i="1" dirty="0"/>
              <a:t>Analisar modalidade de implementação, modelo de gestão, resultados e efeitos do Programa.</a:t>
            </a:r>
            <a:endParaRPr lang="pt-PT" dirty="0"/>
          </a:p>
          <a:p>
            <a:pPr>
              <a:buFont typeface="Wingdings" charset="2"/>
              <a:buChar char="ü"/>
            </a:pPr>
            <a:r>
              <a:rPr lang="pt-PT" i="1" dirty="0"/>
              <a:t>Produzir conclusões e recomendações.</a:t>
            </a:r>
            <a:endParaRPr lang="pt-PT" dirty="0"/>
          </a:p>
          <a:p>
            <a:pPr>
              <a:buFont typeface="Wingdings" charset="2"/>
              <a:buChar char="ü"/>
            </a:pPr>
            <a:r>
              <a:rPr lang="pt-PT" i="1" dirty="0"/>
              <a:t>Avaliar continuidade do Programa, tendo em conta a apropriação e a sustentabilidade.</a:t>
            </a:r>
            <a:endParaRPr lang="pt-P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4965" y="1358701"/>
            <a:ext cx="4041775" cy="639762"/>
          </a:xfrm>
        </p:spPr>
        <p:txBody>
          <a:bodyPr>
            <a:normAutofit/>
          </a:bodyPr>
          <a:lstStyle/>
          <a:p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Critérios do relatório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4965" y="2174875"/>
            <a:ext cx="4041775" cy="395128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ü"/>
            </a:pPr>
            <a:r>
              <a:rPr lang="pt-PT" dirty="0"/>
              <a:t>Relevância;</a:t>
            </a:r>
          </a:p>
          <a:p>
            <a:pPr>
              <a:buFont typeface="Wingdings" charset="2"/>
              <a:buChar char="ü"/>
            </a:pPr>
            <a:endParaRPr lang="pt-PT" dirty="0"/>
          </a:p>
          <a:p>
            <a:pPr>
              <a:buFont typeface="Wingdings" charset="2"/>
              <a:buChar char="ü"/>
            </a:pPr>
            <a:r>
              <a:rPr lang="pt-PT" dirty="0"/>
              <a:t>Eficácia;</a:t>
            </a:r>
          </a:p>
          <a:p>
            <a:pPr>
              <a:buFont typeface="Wingdings" charset="2"/>
              <a:buChar char="ü"/>
            </a:pPr>
            <a:endParaRPr lang="pt-PT" dirty="0"/>
          </a:p>
          <a:p>
            <a:pPr>
              <a:buFont typeface="Wingdings" charset="2"/>
              <a:buChar char="ü"/>
            </a:pPr>
            <a:r>
              <a:rPr lang="pt-PT" dirty="0"/>
              <a:t>Eficiência;</a:t>
            </a:r>
          </a:p>
          <a:p>
            <a:pPr>
              <a:buFont typeface="Wingdings" charset="2"/>
              <a:buChar char="ü"/>
            </a:pPr>
            <a:endParaRPr lang="pt-PT" dirty="0"/>
          </a:p>
          <a:p>
            <a:pPr>
              <a:buFont typeface="Wingdings" charset="2"/>
              <a:buChar char="ü"/>
            </a:pPr>
            <a:r>
              <a:rPr lang="pt-PT" dirty="0"/>
              <a:t>Impacto;</a:t>
            </a:r>
          </a:p>
          <a:p>
            <a:pPr>
              <a:buFont typeface="Wingdings" charset="2"/>
              <a:buChar char="ü"/>
            </a:pPr>
            <a:endParaRPr lang="pt-PT" dirty="0"/>
          </a:p>
          <a:p>
            <a:pPr>
              <a:buFont typeface="Wingdings" charset="2"/>
              <a:buChar char="ü"/>
            </a:pPr>
            <a:r>
              <a:rPr lang="pt-PT" dirty="0"/>
              <a:t>Sustentabilidade;</a:t>
            </a:r>
          </a:p>
          <a:p>
            <a:pPr>
              <a:buFont typeface="Wingdings" charset="2"/>
              <a:buChar char="ü"/>
            </a:pPr>
            <a:endParaRPr lang="pt-PT" dirty="0"/>
          </a:p>
          <a:p>
            <a:pPr>
              <a:buFont typeface="Wingdings" charset="2"/>
              <a:buChar char="ü"/>
            </a:pPr>
            <a:r>
              <a:rPr lang="pt-PT" dirty="0" smtClean="0"/>
              <a:t>Governação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pt-PT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t-P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0" y="494675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i="1" dirty="0" smtClean="0">
                <a:solidFill>
                  <a:schemeClr val="tx2">
                    <a:lumMod val="75000"/>
                  </a:schemeClr>
                </a:solidFill>
              </a:rPr>
              <a:t>SAÚDE PARA TODOS</a:t>
            </a:r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</a:rPr>
              <a:t> - 2005-2015/STP</a:t>
            </a:r>
            <a:endParaRPr lang="pt-PT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584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9186" y="1705130"/>
            <a:ext cx="4038600" cy="4525963"/>
          </a:xfrm>
        </p:spPr>
        <p:txBody>
          <a:bodyPr>
            <a:noAutofit/>
          </a:bodyPr>
          <a:lstStyle/>
          <a:p>
            <a:pPr marL="0" lv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000" b="1" dirty="0">
                <a:solidFill>
                  <a:schemeClr val="tx2">
                    <a:lumMod val="75000"/>
                  </a:schemeClr>
                </a:solidFill>
                <a:latin typeface="Arial"/>
                <a:ea typeface="Times New Roman" pitchFamily="18" charset="0"/>
                <a:cs typeface="Arial"/>
              </a:rPr>
              <a:t>A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tividades</a:t>
            </a: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latin typeface="Arial"/>
                <a:ea typeface="Times New Roman" pitchFamily="18" charset="0"/>
                <a:cs typeface="Arial"/>
              </a:rPr>
              <a:t>, 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recursos</a:t>
            </a:r>
            <a:r>
              <a:rPr kumimoji="0" lang="pt-PT" sz="2000" b="1" i="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 e 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custos:</a:t>
            </a:r>
            <a:endParaRPr lang="pt-PT" sz="2000" b="1" dirty="0">
              <a:solidFill>
                <a:schemeClr val="tx2">
                  <a:lumMod val="75000"/>
                </a:schemeClr>
              </a:solidFill>
              <a:latin typeface="Arial"/>
              <a:ea typeface="Times New Roman" pitchFamily="18" charset="0"/>
              <a:cs typeface="Arial"/>
            </a:endParaRPr>
          </a:p>
          <a:p>
            <a:pPr marL="400050" lvl="1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Relatórios </a:t>
            </a:r>
            <a:r>
              <a:rPr lang="pt-PT" sz="1600" dirty="0">
                <a:solidFill>
                  <a:schemeClr val="tx2">
                    <a:lumMod val="75000"/>
                  </a:schemeClr>
                </a:solidFill>
                <a:latin typeface="Arial"/>
                <a:ea typeface="Times New Roman" pitchFamily="18" charset="0"/>
                <a:cs typeface="Arial"/>
              </a:rPr>
              <a:t>a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nuais de atividades e financeiros (eficácia e eficiência).</a:t>
            </a:r>
          </a:p>
          <a:p>
            <a:pPr marL="0" lv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PT" sz="2000" dirty="0">
              <a:solidFill>
                <a:schemeClr val="tx2">
                  <a:lumMod val="75000"/>
                </a:schemeClr>
              </a:solidFill>
              <a:latin typeface="Arial"/>
              <a:ea typeface="Times New Roman" pitchFamily="18" charset="0"/>
              <a:cs typeface="Arial"/>
            </a:endParaRPr>
          </a:p>
          <a:p>
            <a:pPr marL="0" lv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000" b="1" dirty="0">
                <a:solidFill>
                  <a:schemeClr val="tx2">
                    <a:lumMod val="75000"/>
                  </a:schemeClr>
                </a:solidFill>
                <a:latin typeface="Arial"/>
                <a:ea typeface="Times New Roman" pitchFamily="18" charset="0"/>
                <a:cs typeface="Arial"/>
              </a:rPr>
              <a:t>E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volução da prestação de serviços</a:t>
            </a:r>
            <a:r>
              <a:rPr kumimoji="0" lang="pt-PT" sz="2000" b="1" i="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 2005, 2010 e 2015</a:t>
            </a:r>
            <a:r>
              <a:rPr kumimoji="0" lang="pt-PT" sz="2000" i="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:</a:t>
            </a:r>
          </a:p>
          <a:p>
            <a:pPr marL="0" lv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PT" sz="20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latin typeface="Arial"/>
                <a:ea typeface="Times New Roman" pitchFamily="18" charset="0"/>
                <a:cs typeface="Arial"/>
              </a:rPr>
              <a:t>entrevistas</a:t>
            </a:r>
            <a:r>
              <a:rPr lang="pt-PT" sz="2000" dirty="0" smtClean="0">
                <a:solidFill>
                  <a:schemeClr val="tx2">
                    <a:lumMod val="75000"/>
                  </a:schemeClr>
                </a:solidFill>
                <a:latin typeface="Arial"/>
                <a:ea typeface="Times New Roman" pitchFamily="18" charset="0"/>
                <a:cs typeface="Arial"/>
              </a:rPr>
              <a:t> com informantes-chave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/>
              <a:ea typeface="Times New Roman" pitchFamily="18" charset="0"/>
              <a:cs typeface="Arial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opiniões e contextualização 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histórica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/>
              <a:ea typeface="Times New Roman" pitchFamily="18" charset="0"/>
              <a:cs typeface="Arial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motivos das decisões 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de estratégia e operacionais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5130"/>
            <a:ext cx="4038600" cy="4525963"/>
          </a:xfrm>
        </p:spPr>
        <p:txBody>
          <a:bodyPr>
            <a:normAutofit/>
          </a:bodyPr>
          <a:lstStyle/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PT" sz="2000" dirty="0" smtClean="0">
              <a:solidFill>
                <a:schemeClr val="tx2">
                  <a:lumMod val="75000"/>
                </a:schemeClr>
              </a:solidFill>
              <a:latin typeface="Arial"/>
              <a:ea typeface="Times New Roman" pitchFamily="18" charset="0"/>
              <a:cs typeface="Arial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latin typeface="Arial"/>
                <a:ea typeface="Times New Roman" pitchFamily="18" charset="0"/>
                <a:cs typeface="Arial"/>
              </a:rPr>
              <a:t>Dados 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dominantes para critérios de sustentabilidade e governação na triangulação</a:t>
            </a:r>
            <a:endParaRPr lang="pt-PT" sz="2000" b="1" dirty="0">
              <a:solidFill>
                <a:schemeClr val="tx2">
                  <a:lumMod val="75000"/>
                </a:schemeClr>
              </a:solidFill>
              <a:latin typeface="Arial"/>
              <a:ea typeface="Times New Roman" pitchFamily="18" charset="0"/>
              <a:cs typeface="Arial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PT" sz="2000" dirty="0" smtClean="0">
              <a:solidFill>
                <a:schemeClr val="tx2">
                  <a:lumMod val="75000"/>
                </a:schemeClr>
              </a:solidFill>
              <a:latin typeface="Arial"/>
              <a:ea typeface="Times New Roman" pitchFamily="18" charset="0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documentação do IMVF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endParaRPr lang="pt-PT" sz="2000" dirty="0">
              <a:solidFill>
                <a:schemeClr val="tx2">
                  <a:lumMod val="75000"/>
                </a:schemeClr>
              </a:solidFill>
              <a:latin typeface="Arial"/>
              <a:ea typeface="Times New Roman" pitchFamily="18" charset="0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observações da equipa CISCOS (todo o país)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endParaRPr lang="pt-PT" sz="2000" dirty="0">
              <a:solidFill>
                <a:schemeClr val="tx2">
                  <a:lumMod val="75000"/>
                </a:schemeClr>
              </a:solidFill>
              <a:latin typeface="Arial"/>
              <a:ea typeface="Times New Roman" pitchFamily="18" charset="0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opiniões expressas pelos participantes locais</a:t>
            </a:r>
            <a:endParaRPr lang="pt-PT" sz="2000" dirty="0" smtClean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0" y="374755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i="1" dirty="0" smtClean="0">
                <a:solidFill>
                  <a:schemeClr val="tx2">
                    <a:lumMod val="75000"/>
                  </a:schemeClr>
                </a:solidFill>
              </a:rPr>
              <a:t>SAÚDE PARA TODOS</a:t>
            </a:r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</a:rPr>
              <a:t> - 2005-2015/STP</a:t>
            </a:r>
            <a:endParaRPr lang="pt-PT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-1" y="1104488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Métodos e fontes de Informação</a:t>
            </a:r>
            <a:endParaRPr lang="pt-PT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593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3475"/>
            <a:ext cx="8229600" cy="3436495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  <a:latin typeface="Arial"/>
                <a:ea typeface="Times New Roman" pitchFamily="18" charset="0"/>
                <a:cs typeface="Arial"/>
              </a:rPr>
              <a:t>G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astos com o Sistema Nacional de Saúde</a:t>
            </a:r>
          </a:p>
          <a:p>
            <a:pPr marL="400050" lvl="1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(não os valores orçamentados)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PT" sz="2400" dirty="0">
              <a:solidFill>
                <a:schemeClr val="tx2">
                  <a:lumMod val="75000"/>
                </a:schemeClr>
              </a:solidFill>
              <a:latin typeface="Arial"/>
              <a:ea typeface="Times New Roman" pitchFamily="18" charset="0"/>
              <a:cs typeface="Arial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Hospital Central Dr. Ayres de Menezes </a:t>
            </a:r>
          </a:p>
          <a:p>
            <a:pPr marL="400050" lvl="1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PT" sz="2000" dirty="0" smtClean="0">
              <a:solidFill>
                <a:schemeClr val="tx2">
                  <a:lumMod val="75000"/>
                </a:schemeClr>
              </a:solidFill>
              <a:latin typeface="Arial"/>
              <a:ea typeface="Times New Roman" pitchFamily="18" charset="0"/>
              <a:cs typeface="Arial"/>
            </a:endParaRPr>
          </a:p>
          <a:p>
            <a:pPr marL="400050" lvl="1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000" dirty="0" smtClean="0">
                <a:solidFill>
                  <a:schemeClr val="tx2">
                    <a:lumMod val="75000"/>
                  </a:schemeClr>
                </a:solidFill>
                <a:latin typeface="Arial"/>
                <a:ea typeface="Times New Roman" pitchFamily="18" charset="0"/>
                <a:cs typeface="Arial"/>
              </a:rPr>
              <a:t>Estatísticas de prestações de serviços </a:t>
            </a:r>
            <a:r>
              <a:rPr kumimoji="0" lang="pt-PT" sz="20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/>
                <a:ea typeface="Times New Roman" pitchFamily="18" charset="0"/>
                <a:cs typeface="Arial"/>
              </a:rPr>
              <a:t>não disponibilizadas</a:t>
            </a:r>
            <a:endParaRPr lang="pt-PT" sz="20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400050" lvl="1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PT" sz="2000" dirty="0">
              <a:solidFill>
                <a:schemeClr val="tx2">
                  <a:lumMod val="75000"/>
                </a:schemeClr>
              </a:solidFill>
              <a:latin typeface="Arial"/>
              <a:ea typeface="Times New Roman" pitchFamily="18" charset="0"/>
              <a:cs typeface="Arial"/>
            </a:endParaRPr>
          </a:p>
          <a:p>
            <a:pPr marL="400050" lvl="1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000" dirty="0" smtClean="0">
                <a:solidFill>
                  <a:schemeClr val="tx2">
                    <a:lumMod val="75000"/>
                  </a:schemeClr>
                </a:solidFill>
                <a:latin typeface="Arial"/>
                <a:ea typeface="Times New Roman" pitchFamily="18" charset="0"/>
                <a:cs typeface="Arial"/>
              </a:rPr>
              <a:t>Impossibilidade </a:t>
            </a:r>
            <a:r>
              <a:rPr lang="pt-PT" sz="2000" dirty="0">
                <a:solidFill>
                  <a:schemeClr val="tx2">
                    <a:lumMod val="75000"/>
                  </a:schemeClr>
                </a:solidFill>
                <a:latin typeface="Arial"/>
                <a:ea typeface="Times New Roman" pitchFamily="18" charset="0"/>
                <a:cs typeface="Arial"/>
              </a:rPr>
              <a:t>de conhecer patologias com maior representação nos motivos de </a:t>
            </a:r>
            <a:r>
              <a:rPr lang="pt-PT" sz="2000" dirty="0" smtClean="0">
                <a:solidFill>
                  <a:schemeClr val="tx2">
                    <a:lumMod val="75000"/>
                  </a:schemeClr>
                </a:solidFill>
                <a:latin typeface="Arial"/>
                <a:ea typeface="Times New Roman" pitchFamily="18" charset="0"/>
                <a:cs typeface="Arial"/>
              </a:rPr>
              <a:t>internamento</a:t>
            </a:r>
            <a:endParaRPr lang="pt-PT" sz="2000" dirty="0">
              <a:solidFill>
                <a:schemeClr val="tx2">
                  <a:lumMod val="75000"/>
                </a:schemeClr>
              </a:solidFill>
              <a:latin typeface="Arial"/>
              <a:ea typeface="Times New Roman" pitchFamily="18" charset="0"/>
              <a:cs typeface="Arial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0" y="374755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i="1" dirty="0" smtClean="0">
                <a:solidFill>
                  <a:schemeClr val="tx2">
                    <a:lumMod val="75000"/>
                  </a:schemeClr>
                </a:solidFill>
              </a:rPr>
              <a:t>SAÚDE PARA TODOS</a:t>
            </a:r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</a:rPr>
              <a:t> - 2005-2015/STP</a:t>
            </a:r>
            <a:endParaRPr lang="pt-PT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-1" y="1104488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Métodos e fontes de Informação: limitações</a:t>
            </a:r>
            <a:endParaRPr lang="pt-PT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5262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8662"/>
            <a:ext cx="8229600" cy="4525963"/>
          </a:xfrm>
        </p:spPr>
        <p:txBody>
          <a:bodyPr>
            <a:normAutofit/>
          </a:bodyPr>
          <a:lstStyle/>
          <a:p>
            <a:pPr marL="571500" indent="-571500">
              <a:buAutoNum type="romanLcParenR"/>
            </a:pPr>
            <a:r>
              <a:rPr lang="pt-PT" sz="2800" dirty="0" smtClean="0"/>
              <a:t>o </a:t>
            </a:r>
            <a:r>
              <a:rPr lang="pt-PT" sz="2800" dirty="0"/>
              <a:t>padrão saúde-doença</a:t>
            </a:r>
          </a:p>
          <a:p>
            <a:pPr marL="0" indent="0">
              <a:buNone/>
            </a:pPr>
            <a:endParaRPr lang="pt-PT" sz="2800" dirty="0"/>
          </a:p>
          <a:p>
            <a:pPr marL="571500" indent="-571500">
              <a:buAutoNum type="romanLcParenR"/>
            </a:pPr>
            <a:r>
              <a:rPr lang="pt-PT" sz="2800" dirty="0"/>
              <a:t>a funcionalização e utilização regular da rede periférica de cuidados de saúde</a:t>
            </a:r>
          </a:p>
          <a:p>
            <a:pPr marL="0" indent="0">
              <a:buNone/>
            </a:pPr>
            <a:endParaRPr lang="pt-PT" sz="2800" dirty="0"/>
          </a:p>
          <a:p>
            <a:pPr marL="571500" indent="-571500">
              <a:buAutoNum type="romanLcParenR"/>
            </a:pPr>
            <a:r>
              <a:rPr lang="pt-PT" sz="2800" dirty="0"/>
              <a:t>a rentabilização do tratamento de doenças que exigem recursos inexistentes em STP</a:t>
            </a:r>
          </a:p>
        </p:txBody>
      </p:sp>
      <p:sp>
        <p:nvSpPr>
          <p:cNvPr id="5" name="Rectângulo 4"/>
          <p:cNvSpPr/>
          <p:nvPr/>
        </p:nvSpPr>
        <p:spPr>
          <a:xfrm>
            <a:off x="0" y="374755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i="1" dirty="0" smtClean="0">
                <a:solidFill>
                  <a:schemeClr val="tx2">
                    <a:lumMod val="75000"/>
                  </a:schemeClr>
                </a:solidFill>
              </a:rPr>
              <a:t>SAÚDE PARA TODOS</a:t>
            </a:r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</a:rPr>
              <a:t> - 2005-2015/STP</a:t>
            </a:r>
            <a:endParaRPr lang="pt-PT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0" y="1214204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Grande relevância </a:t>
            </a:r>
            <a:r>
              <a:rPr lang="pt-PT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 Programa para</a:t>
            </a:r>
            <a:r>
              <a:rPr lang="pt-PT" sz="2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7931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249" y="197870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Eficácia excelente</a:t>
            </a:r>
          </a:p>
          <a:p>
            <a:pPr marL="400050" lvl="1" indent="0">
              <a:buNone/>
            </a:pP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umenta o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volume dos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CPS e serviços produzidos</a:t>
            </a:r>
          </a:p>
          <a:p>
            <a:pPr marL="400050" lvl="1" indent="0">
              <a:buNone/>
            </a:pPr>
            <a:endParaRPr lang="pt-PT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Eficiência notável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971550" lvl="1" indent="-571500">
              <a:buAutoNum type="romanLcParenR"/>
            </a:pP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baixo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custo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marL="971550" lvl="1" indent="-571500">
              <a:buAutoNum type="romanLcParenR"/>
            </a:pP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produtividade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das missões de especialidade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marL="971550" lvl="1" indent="-571500">
              <a:buAutoNum type="romanLcParenR"/>
            </a:pP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fluxo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financeiro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realiza atempadamente pagamentos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, aquisições e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contratações</a:t>
            </a:r>
          </a:p>
        </p:txBody>
      </p:sp>
      <p:sp>
        <p:nvSpPr>
          <p:cNvPr id="5" name="Rectângulo 4"/>
          <p:cNvSpPr/>
          <p:nvPr/>
        </p:nvSpPr>
        <p:spPr>
          <a:xfrm>
            <a:off x="0" y="374755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i="1" dirty="0" smtClean="0">
                <a:solidFill>
                  <a:schemeClr val="tx2">
                    <a:lumMod val="75000"/>
                  </a:schemeClr>
                </a:solidFill>
              </a:rPr>
              <a:t>SAÚDE PARA TODOS</a:t>
            </a:r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</a:rPr>
              <a:t> - 2005-2015/STP</a:t>
            </a:r>
            <a:endParaRPr lang="pt-PT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-1" y="1094284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Eficácia - Eficiência</a:t>
            </a:r>
            <a:endParaRPr lang="pt-PT" sz="2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8129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30387"/>
            <a:ext cx="8229600" cy="4525963"/>
          </a:xfrm>
        </p:spPr>
        <p:txBody>
          <a:bodyPr>
            <a:normAutofit/>
          </a:bodyPr>
          <a:lstStyle/>
          <a:p>
            <a:pPr marL="571500" indent="-571500">
              <a:buAutoNum type="romanLcParenR"/>
            </a:pP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isponibilidade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e acessibilidade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aumentada aos cuidados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saúde;</a:t>
            </a:r>
          </a:p>
          <a:p>
            <a:pPr marL="571500" indent="-571500">
              <a:buAutoNum type="romanLcParenR"/>
            </a:pPr>
            <a:endParaRPr lang="pt-PT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71500" indent="-571500">
              <a:buAutoNum type="romanLcParenR"/>
            </a:pP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Maior equidade na acessibilidade.</a:t>
            </a:r>
          </a:p>
          <a:p>
            <a:pPr marL="800100" lvl="2" indent="0">
              <a:buNone/>
            </a:pPr>
            <a:endParaRPr lang="pt-PT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800100" lvl="2" indent="0">
              <a:buNone/>
            </a:pP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Apesar de outros fatores relevantes se deteriorarem (condições de vida, alimentação, pobreza) foi possível melhorar atividades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preventivas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nos grupos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de maior risco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e acessibilidade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de cuidados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curativos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8</a:t>
            </a:fld>
            <a:endParaRPr lang="pt-PT"/>
          </a:p>
        </p:txBody>
      </p:sp>
      <p:sp>
        <p:nvSpPr>
          <p:cNvPr id="6" name="Rectângulo 5"/>
          <p:cNvSpPr/>
          <p:nvPr/>
        </p:nvSpPr>
        <p:spPr>
          <a:xfrm>
            <a:off x="-1" y="374755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i="1" dirty="0" smtClean="0">
                <a:solidFill>
                  <a:schemeClr val="tx2">
                    <a:lumMod val="75000"/>
                  </a:schemeClr>
                </a:solidFill>
              </a:rPr>
              <a:t>SAÚDE PARA TODOS</a:t>
            </a:r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</a:rPr>
              <a:t> - 2005-2015/STP</a:t>
            </a:r>
            <a:endParaRPr lang="pt-PT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0" y="953869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Impacto</a:t>
            </a:r>
            <a:endParaRPr lang="pt-PT" sz="2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257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5681"/>
            <a:ext cx="8229600" cy="4180669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lnSpc>
                <a:spcPct val="120000"/>
              </a:lnSpc>
              <a:buAutoNum type="romanLcParenR"/>
            </a:pP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F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alta documentação das políticas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nacionais de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saúde</a:t>
            </a:r>
          </a:p>
          <a:p>
            <a:pPr marL="571500" indent="-571500">
              <a:lnSpc>
                <a:spcPct val="120000"/>
              </a:lnSpc>
              <a:buAutoNum type="romanLcParenR"/>
            </a:pP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Limitação na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participação financeira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STP para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implementação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regular dos cuidados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de saúde</a:t>
            </a:r>
          </a:p>
          <a:p>
            <a:pPr marL="571500" indent="-571500">
              <a:lnSpc>
                <a:spcPct val="120000"/>
              </a:lnSpc>
              <a:buAutoNum type="romanLcParenR"/>
            </a:pP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usência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de mecanismos de coordenação entre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MS de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STP e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parceiros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cooperação</a:t>
            </a:r>
          </a:p>
          <a:p>
            <a:pPr marL="571500" indent="-571500">
              <a:lnSpc>
                <a:spcPct val="120000"/>
              </a:lnSpc>
              <a:buAutoNum type="romanLcParenR"/>
            </a:pP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ções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de capacitação e formação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limitados à gestão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nos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Distritos (e ocasionalmente nas missões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especialidade)</a:t>
            </a:r>
            <a:endParaRPr lang="pt-P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943B-C12A-7C49-9D89-9F1862887018}" type="slidenum">
              <a:rPr lang="pt-PT" smtClean="0"/>
              <a:pPr/>
              <a:t>9</a:t>
            </a:fld>
            <a:endParaRPr lang="pt-PT"/>
          </a:p>
        </p:txBody>
      </p:sp>
      <p:sp>
        <p:nvSpPr>
          <p:cNvPr id="6" name="Rectângulo 5"/>
          <p:cNvSpPr/>
          <p:nvPr/>
        </p:nvSpPr>
        <p:spPr>
          <a:xfrm>
            <a:off x="1" y="1124265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Dificuldades na sustentabilidade</a:t>
            </a:r>
          </a:p>
        </p:txBody>
      </p:sp>
      <p:sp>
        <p:nvSpPr>
          <p:cNvPr id="8" name="Rectângulo 7"/>
          <p:cNvSpPr/>
          <p:nvPr/>
        </p:nvSpPr>
        <p:spPr>
          <a:xfrm>
            <a:off x="0" y="374755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i="1" dirty="0" smtClean="0">
                <a:solidFill>
                  <a:schemeClr val="tx2">
                    <a:lumMod val="75000"/>
                  </a:schemeClr>
                </a:solidFill>
              </a:rPr>
              <a:t>SAÚDE PARA TODOS</a:t>
            </a:r>
            <a:r>
              <a:rPr lang="pt-PT" sz="2800" b="1" dirty="0" smtClean="0">
                <a:solidFill>
                  <a:schemeClr val="tx2">
                    <a:lumMod val="75000"/>
                  </a:schemeClr>
                </a:solidFill>
              </a:rPr>
              <a:t> - 2005-2015/STP</a:t>
            </a:r>
            <a:endParaRPr lang="pt-PT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1943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2023</Words>
  <Application>Microsoft Macintosh PowerPoint</Application>
  <PresentationFormat>On-screen Show (4:3)</PresentationFormat>
  <Paragraphs>286</Paragraphs>
  <Slides>29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Indicadores sanitários de STP no contexto da “Saúde para Todos”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Avaliação SAÚDE PARA TODOS - 2005-2015/STP</vt:lpstr>
      <vt:lpstr>Avaliação SAÚDE PARA TODOS - 2005-2015/STP</vt:lpstr>
      <vt:lpstr>Avaliação SAÚDE PARA TODOS - 2005-2015/STP</vt:lpstr>
      <vt:lpstr>Avaliação SAÚDE PARA TODOS - 2005-2015/STP</vt:lpstr>
      <vt:lpstr>Avaliação SAÚDE PARA TODOS - 2005-2015/STP Que resultados/efeitos foram alcançados?</vt:lpstr>
      <vt:lpstr>Avaliação SAÚDE PARA TODOS - 2005-2015/STP Que resultados/efeitos foram alcançados?</vt:lpstr>
      <vt:lpstr>Avaliação SAÚDE PARA TODOS - 2005-2015/STP Que resultados/efeitos foram alcançados?</vt:lpstr>
      <vt:lpstr>Avaliação SAÚDE PARA TODOS - 2005-2015/STP Que resultados/efeitos foram alcançados?</vt:lpstr>
      <vt:lpstr>Avaliação SAÚDE PARA TODOS - 2005-2015/STP Que resultados/efeitos foram alcançados?</vt:lpstr>
      <vt:lpstr>Avaliação SAÚDE PARA TODOS - 2005-2015/STP Que resultados/efeitos foram alcançados?</vt:lpstr>
      <vt:lpstr>Avaliação SAÚDE PARA TODOS - 2005-2015/STP Que resultados/efeitos foram alcançados?</vt:lpstr>
      <vt:lpstr>Avaliação SAÚDE PARA TODOS - 2005-2015/STP Que resultados/efeitos foram alcançados?</vt:lpstr>
      <vt:lpstr>Avaliação SAÚDE PARA TODOS - 2005-2015/STP Que resultados/efeitos foram alcançados?</vt:lpstr>
      <vt:lpstr>Avaliação SAÚDE PARA TODOS - 2005-2015/STP Que resultados/efeitos foram alcançados?</vt:lpstr>
      <vt:lpstr>Avaliação SAÚDE PARA TODOS - 2005-2015/STP Que resultados/efeitos foram alcançados?</vt:lpstr>
      <vt:lpstr>SAÚDE PARA TODOS - 2005-2015/STP Constrangimentos</vt:lpstr>
      <vt:lpstr>SAÚDE PARA TODOS - 2005-2015/STP Considerações</vt:lpstr>
      <vt:lpstr>SAÚDE PARA TODOS - 2005-2015/STP Recomendações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Joao Luis Baptista</dc:creator>
  <cp:lastModifiedBy>Jorge Torgal</cp:lastModifiedBy>
  <cp:revision>86</cp:revision>
  <cp:lastPrinted>2017-01-26T08:15:04Z</cp:lastPrinted>
  <dcterms:created xsi:type="dcterms:W3CDTF">2017-01-26T07:54:57Z</dcterms:created>
  <dcterms:modified xsi:type="dcterms:W3CDTF">2017-01-26T09:04:51Z</dcterms:modified>
</cp:coreProperties>
</file>